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352" r:id="rId4"/>
    <p:sldId id="426" r:id="rId5"/>
    <p:sldId id="401" r:id="rId6"/>
    <p:sldId id="259" r:id="rId7"/>
    <p:sldId id="260" r:id="rId8"/>
    <p:sldId id="261" r:id="rId9"/>
    <p:sldId id="296" r:id="rId10"/>
    <p:sldId id="262" r:id="rId11"/>
    <p:sldId id="263" r:id="rId12"/>
    <p:sldId id="292" r:id="rId13"/>
    <p:sldId id="295" r:id="rId14"/>
    <p:sldId id="437" r:id="rId15"/>
    <p:sldId id="438" r:id="rId16"/>
    <p:sldId id="439" r:id="rId17"/>
    <p:sldId id="268" r:id="rId18"/>
    <p:sldId id="440" r:id="rId19"/>
    <p:sldId id="540" r:id="rId20"/>
    <p:sldId id="541" r:id="rId21"/>
    <p:sldId id="538" r:id="rId22"/>
    <p:sldId id="324" r:id="rId23"/>
    <p:sldId id="314" r:id="rId24"/>
    <p:sldId id="315" r:id="rId25"/>
    <p:sldId id="319" r:id="rId26"/>
    <p:sldId id="323" r:id="rId27"/>
    <p:sldId id="322" r:id="rId28"/>
    <p:sldId id="318" r:id="rId29"/>
    <p:sldId id="317" r:id="rId30"/>
    <p:sldId id="320" r:id="rId31"/>
    <p:sldId id="327" r:id="rId32"/>
    <p:sldId id="330" r:id="rId33"/>
    <p:sldId id="331" r:id="rId34"/>
    <p:sldId id="332" r:id="rId35"/>
    <p:sldId id="333" r:id="rId36"/>
    <p:sldId id="337" r:id="rId37"/>
    <p:sldId id="338" r:id="rId38"/>
    <p:sldId id="340" r:id="rId39"/>
    <p:sldId id="341" r:id="rId40"/>
    <p:sldId id="351"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59" d="100"/>
          <a:sy n="59" d="100"/>
        </p:scale>
        <p:origin x="480"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972EE-7904-F4CA-59A2-BB1C19844F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DEE1A11-9E0A-972A-88E1-957156EA26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15DBFC6-7F21-9D1A-7D44-6E52793E2458}"/>
              </a:ext>
            </a:extLst>
          </p:cNvPr>
          <p:cNvSpPr>
            <a:spLocks noGrp="1"/>
          </p:cNvSpPr>
          <p:nvPr>
            <p:ph type="dt" sz="half" idx="10"/>
          </p:nvPr>
        </p:nvSpPr>
        <p:spPr/>
        <p:txBody>
          <a:bodyPr/>
          <a:lstStyle/>
          <a:p>
            <a:fld id="{FB659AA2-3438-4E60-B9DA-215D74F6E85B}" type="datetimeFigureOut">
              <a:rPr lang="en-US" smtClean="0"/>
              <a:t>10/8/2022</a:t>
            </a:fld>
            <a:endParaRPr lang="en-US"/>
          </a:p>
        </p:txBody>
      </p:sp>
      <p:sp>
        <p:nvSpPr>
          <p:cNvPr id="5" name="Footer Placeholder 4">
            <a:extLst>
              <a:ext uri="{FF2B5EF4-FFF2-40B4-BE49-F238E27FC236}">
                <a16:creationId xmlns:a16="http://schemas.microsoft.com/office/drawing/2014/main" id="{578C244C-A076-1379-4AA0-765AF17906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0FB1CC-6023-065D-0729-1C33AE7E28A4}"/>
              </a:ext>
            </a:extLst>
          </p:cNvPr>
          <p:cNvSpPr>
            <a:spLocks noGrp="1"/>
          </p:cNvSpPr>
          <p:nvPr>
            <p:ph type="sldNum" sz="quarter" idx="12"/>
          </p:nvPr>
        </p:nvSpPr>
        <p:spPr/>
        <p:txBody>
          <a:bodyPr/>
          <a:lstStyle/>
          <a:p>
            <a:fld id="{AEBD8DB3-C4FE-4BF3-9E6F-D17D4745E287}" type="slidenum">
              <a:rPr lang="en-US" smtClean="0"/>
              <a:t>‹#›</a:t>
            </a:fld>
            <a:endParaRPr lang="en-US"/>
          </a:p>
        </p:txBody>
      </p:sp>
    </p:spTree>
    <p:extLst>
      <p:ext uri="{BB962C8B-B14F-4D97-AF65-F5344CB8AC3E}">
        <p14:creationId xmlns:p14="http://schemas.microsoft.com/office/powerpoint/2010/main" val="2652412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B2A27-F38B-F90A-24D3-7F1C6D96651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6E7929-3FE4-AC68-6781-659509E20A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C963BE-DBD3-7715-EC63-1A4CB408D81E}"/>
              </a:ext>
            </a:extLst>
          </p:cNvPr>
          <p:cNvSpPr>
            <a:spLocks noGrp="1"/>
          </p:cNvSpPr>
          <p:nvPr>
            <p:ph type="dt" sz="half" idx="10"/>
          </p:nvPr>
        </p:nvSpPr>
        <p:spPr/>
        <p:txBody>
          <a:bodyPr/>
          <a:lstStyle/>
          <a:p>
            <a:fld id="{FB659AA2-3438-4E60-B9DA-215D74F6E85B}" type="datetimeFigureOut">
              <a:rPr lang="en-US" smtClean="0"/>
              <a:t>10/8/2022</a:t>
            </a:fld>
            <a:endParaRPr lang="en-US"/>
          </a:p>
        </p:txBody>
      </p:sp>
      <p:sp>
        <p:nvSpPr>
          <p:cNvPr id="5" name="Footer Placeholder 4">
            <a:extLst>
              <a:ext uri="{FF2B5EF4-FFF2-40B4-BE49-F238E27FC236}">
                <a16:creationId xmlns:a16="http://schemas.microsoft.com/office/drawing/2014/main" id="{F99A4066-4957-9439-4A64-4E76A95872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4A31E7-E886-AD79-4552-CCD907C88723}"/>
              </a:ext>
            </a:extLst>
          </p:cNvPr>
          <p:cNvSpPr>
            <a:spLocks noGrp="1"/>
          </p:cNvSpPr>
          <p:nvPr>
            <p:ph type="sldNum" sz="quarter" idx="12"/>
          </p:nvPr>
        </p:nvSpPr>
        <p:spPr/>
        <p:txBody>
          <a:bodyPr/>
          <a:lstStyle/>
          <a:p>
            <a:fld id="{AEBD8DB3-C4FE-4BF3-9E6F-D17D4745E287}" type="slidenum">
              <a:rPr lang="en-US" smtClean="0"/>
              <a:t>‹#›</a:t>
            </a:fld>
            <a:endParaRPr lang="en-US"/>
          </a:p>
        </p:txBody>
      </p:sp>
    </p:spTree>
    <p:extLst>
      <p:ext uri="{BB962C8B-B14F-4D97-AF65-F5344CB8AC3E}">
        <p14:creationId xmlns:p14="http://schemas.microsoft.com/office/powerpoint/2010/main" val="475398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7E53E1-C449-3A20-ACCA-E82AC6B0964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65B3A5-C37D-D7F6-9256-A7733B4BCA5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3EE647-F5D3-B004-A7DF-E40F167C85D2}"/>
              </a:ext>
            </a:extLst>
          </p:cNvPr>
          <p:cNvSpPr>
            <a:spLocks noGrp="1"/>
          </p:cNvSpPr>
          <p:nvPr>
            <p:ph type="dt" sz="half" idx="10"/>
          </p:nvPr>
        </p:nvSpPr>
        <p:spPr/>
        <p:txBody>
          <a:bodyPr/>
          <a:lstStyle/>
          <a:p>
            <a:fld id="{FB659AA2-3438-4E60-B9DA-215D74F6E85B}" type="datetimeFigureOut">
              <a:rPr lang="en-US" smtClean="0"/>
              <a:t>10/8/2022</a:t>
            </a:fld>
            <a:endParaRPr lang="en-US"/>
          </a:p>
        </p:txBody>
      </p:sp>
      <p:sp>
        <p:nvSpPr>
          <p:cNvPr id="5" name="Footer Placeholder 4">
            <a:extLst>
              <a:ext uri="{FF2B5EF4-FFF2-40B4-BE49-F238E27FC236}">
                <a16:creationId xmlns:a16="http://schemas.microsoft.com/office/drawing/2014/main" id="{F197016B-DE7E-CB32-2338-46A07FC760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825891-340F-0405-8568-DA1BA14BE34D}"/>
              </a:ext>
            </a:extLst>
          </p:cNvPr>
          <p:cNvSpPr>
            <a:spLocks noGrp="1"/>
          </p:cNvSpPr>
          <p:nvPr>
            <p:ph type="sldNum" sz="quarter" idx="12"/>
          </p:nvPr>
        </p:nvSpPr>
        <p:spPr/>
        <p:txBody>
          <a:bodyPr/>
          <a:lstStyle/>
          <a:p>
            <a:fld id="{AEBD8DB3-C4FE-4BF3-9E6F-D17D4745E287}" type="slidenum">
              <a:rPr lang="en-US" smtClean="0"/>
              <a:t>‹#›</a:t>
            </a:fld>
            <a:endParaRPr lang="en-US"/>
          </a:p>
        </p:txBody>
      </p:sp>
    </p:spTree>
    <p:extLst>
      <p:ext uri="{BB962C8B-B14F-4D97-AF65-F5344CB8AC3E}">
        <p14:creationId xmlns:p14="http://schemas.microsoft.com/office/powerpoint/2010/main" val="1750442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680A6-4FA0-7AA9-2874-FCBC7CC128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88D5D2-F591-8F0E-9FA8-92B56A0620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04B319-376A-5567-202C-F6C86C2DB669}"/>
              </a:ext>
            </a:extLst>
          </p:cNvPr>
          <p:cNvSpPr>
            <a:spLocks noGrp="1"/>
          </p:cNvSpPr>
          <p:nvPr>
            <p:ph type="dt" sz="half" idx="10"/>
          </p:nvPr>
        </p:nvSpPr>
        <p:spPr/>
        <p:txBody>
          <a:bodyPr/>
          <a:lstStyle/>
          <a:p>
            <a:fld id="{FB659AA2-3438-4E60-B9DA-215D74F6E85B}" type="datetimeFigureOut">
              <a:rPr lang="en-US" smtClean="0"/>
              <a:t>10/8/2022</a:t>
            </a:fld>
            <a:endParaRPr lang="en-US"/>
          </a:p>
        </p:txBody>
      </p:sp>
      <p:sp>
        <p:nvSpPr>
          <p:cNvPr id="5" name="Footer Placeholder 4">
            <a:extLst>
              <a:ext uri="{FF2B5EF4-FFF2-40B4-BE49-F238E27FC236}">
                <a16:creationId xmlns:a16="http://schemas.microsoft.com/office/drawing/2014/main" id="{59155ED1-74B1-229E-0091-7069027B8B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40ED92-B96B-4AAA-8F66-0C81FDD9B375}"/>
              </a:ext>
            </a:extLst>
          </p:cNvPr>
          <p:cNvSpPr>
            <a:spLocks noGrp="1"/>
          </p:cNvSpPr>
          <p:nvPr>
            <p:ph type="sldNum" sz="quarter" idx="12"/>
          </p:nvPr>
        </p:nvSpPr>
        <p:spPr/>
        <p:txBody>
          <a:bodyPr/>
          <a:lstStyle/>
          <a:p>
            <a:fld id="{AEBD8DB3-C4FE-4BF3-9E6F-D17D4745E287}" type="slidenum">
              <a:rPr lang="en-US" smtClean="0"/>
              <a:t>‹#›</a:t>
            </a:fld>
            <a:endParaRPr lang="en-US"/>
          </a:p>
        </p:txBody>
      </p:sp>
    </p:spTree>
    <p:extLst>
      <p:ext uri="{BB962C8B-B14F-4D97-AF65-F5344CB8AC3E}">
        <p14:creationId xmlns:p14="http://schemas.microsoft.com/office/powerpoint/2010/main" val="3992550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EC72E-91FC-4413-1C6E-0C166F84432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8329ABE-451E-D462-B512-168A1723FC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C65A83-5A79-D6E4-44B1-F6DC141B6601}"/>
              </a:ext>
            </a:extLst>
          </p:cNvPr>
          <p:cNvSpPr>
            <a:spLocks noGrp="1"/>
          </p:cNvSpPr>
          <p:nvPr>
            <p:ph type="dt" sz="half" idx="10"/>
          </p:nvPr>
        </p:nvSpPr>
        <p:spPr/>
        <p:txBody>
          <a:bodyPr/>
          <a:lstStyle/>
          <a:p>
            <a:fld id="{FB659AA2-3438-4E60-B9DA-215D74F6E85B}" type="datetimeFigureOut">
              <a:rPr lang="en-US" smtClean="0"/>
              <a:t>10/8/2022</a:t>
            </a:fld>
            <a:endParaRPr lang="en-US"/>
          </a:p>
        </p:txBody>
      </p:sp>
      <p:sp>
        <p:nvSpPr>
          <p:cNvPr id="5" name="Footer Placeholder 4">
            <a:extLst>
              <a:ext uri="{FF2B5EF4-FFF2-40B4-BE49-F238E27FC236}">
                <a16:creationId xmlns:a16="http://schemas.microsoft.com/office/drawing/2014/main" id="{CB2E1AAA-1F1F-82F2-41CB-AA3E3DCBE4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420BF2-9644-DBB3-091F-9DB06E53AAC7}"/>
              </a:ext>
            </a:extLst>
          </p:cNvPr>
          <p:cNvSpPr>
            <a:spLocks noGrp="1"/>
          </p:cNvSpPr>
          <p:nvPr>
            <p:ph type="sldNum" sz="quarter" idx="12"/>
          </p:nvPr>
        </p:nvSpPr>
        <p:spPr/>
        <p:txBody>
          <a:bodyPr/>
          <a:lstStyle/>
          <a:p>
            <a:fld id="{AEBD8DB3-C4FE-4BF3-9E6F-D17D4745E287}" type="slidenum">
              <a:rPr lang="en-US" smtClean="0"/>
              <a:t>‹#›</a:t>
            </a:fld>
            <a:endParaRPr lang="en-US"/>
          </a:p>
        </p:txBody>
      </p:sp>
    </p:spTree>
    <p:extLst>
      <p:ext uri="{BB962C8B-B14F-4D97-AF65-F5344CB8AC3E}">
        <p14:creationId xmlns:p14="http://schemas.microsoft.com/office/powerpoint/2010/main" val="907941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535C9-57E3-881C-BB80-58B26122AA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1274D0-6938-7247-DEA6-9975B16E5A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12494B4-DDE4-8153-2935-4E4BE1CF51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9536309-54D6-4B88-1FDB-A77BAB64C5EF}"/>
              </a:ext>
            </a:extLst>
          </p:cNvPr>
          <p:cNvSpPr>
            <a:spLocks noGrp="1"/>
          </p:cNvSpPr>
          <p:nvPr>
            <p:ph type="dt" sz="half" idx="10"/>
          </p:nvPr>
        </p:nvSpPr>
        <p:spPr/>
        <p:txBody>
          <a:bodyPr/>
          <a:lstStyle/>
          <a:p>
            <a:fld id="{FB659AA2-3438-4E60-B9DA-215D74F6E85B}" type="datetimeFigureOut">
              <a:rPr lang="en-US" smtClean="0"/>
              <a:t>10/8/2022</a:t>
            </a:fld>
            <a:endParaRPr lang="en-US"/>
          </a:p>
        </p:txBody>
      </p:sp>
      <p:sp>
        <p:nvSpPr>
          <p:cNvPr id="6" name="Footer Placeholder 5">
            <a:extLst>
              <a:ext uri="{FF2B5EF4-FFF2-40B4-BE49-F238E27FC236}">
                <a16:creationId xmlns:a16="http://schemas.microsoft.com/office/drawing/2014/main" id="{7ED2C1D4-A434-A789-24D0-7F1D9527D8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1926F3-F6C4-0FAC-BAA5-13B1DC046D3E}"/>
              </a:ext>
            </a:extLst>
          </p:cNvPr>
          <p:cNvSpPr>
            <a:spLocks noGrp="1"/>
          </p:cNvSpPr>
          <p:nvPr>
            <p:ph type="sldNum" sz="quarter" idx="12"/>
          </p:nvPr>
        </p:nvSpPr>
        <p:spPr/>
        <p:txBody>
          <a:bodyPr/>
          <a:lstStyle/>
          <a:p>
            <a:fld id="{AEBD8DB3-C4FE-4BF3-9E6F-D17D4745E287}" type="slidenum">
              <a:rPr lang="en-US" smtClean="0"/>
              <a:t>‹#›</a:t>
            </a:fld>
            <a:endParaRPr lang="en-US"/>
          </a:p>
        </p:txBody>
      </p:sp>
    </p:spTree>
    <p:extLst>
      <p:ext uri="{BB962C8B-B14F-4D97-AF65-F5344CB8AC3E}">
        <p14:creationId xmlns:p14="http://schemas.microsoft.com/office/powerpoint/2010/main" val="3213731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BCB23-6602-9DE6-710F-4F17DE822CC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5E3038D-A07C-43B9-984D-CACAA44AFD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31F7ED-14D3-9EC5-6388-1EFF8CE9EF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4C107B-C2C3-6036-2A89-10D92FE542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0E55E9-523C-3B9E-061B-6B1B5E4E14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C5BB29-D4E3-49CA-F3CB-274B2179178A}"/>
              </a:ext>
            </a:extLst>
          </p:cNvPr>
          <p:cNvSpPr>
            <a:spLocks noGrp="1"/>
          </p:cNvSpPr>
          <p:nvPr>
            <p:ph type="dt" sz="half" idx="10"/>
          </p:nvPr>
        </p:nvSpPr>
        <p:spPr/>
        <p:txBody>
          <a:bodyPr/>
          <a:lstStyle/>
          <a:p>
            <a:fld id="{FB659AA2-3438-4E60-B9DA-215D74F6E85B}" type="datetimeFigureOut">
              <a:rPr lang="en-US" smtClean="0"/>
              <a:t>10/8/2022</a:t>
            </a:fld>
            <a:endParaRPr lang="en-US"/>
          </a:p>
        </p:txBody>
      </p:sp>
      <p:sp>
        <p:nvSpPr>
          <p:cNvPr id="8" name="Footer Placeholder 7">
            <a:extLst>
              <a:ext uri="{FF2B5EF4-FFF2-40B4-BE49-F238E27FC236}">
                <a16:creationId xmlns:a16="http://schemas.microsoft.com/office/drawing/2014/main" id="{B6DA9A99-3769-B3DD-6329-6CAB8A61797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D6E0A92-29B5-134A-7ABC-2044EAECE75E}"/>
              </a:ext>
            </a:extLst>
          </p:cNvPr>
          <p:cNvSpPr>
            <a:spLocks noGrp="1"/>
          </p:cNvSpPr>
          <p:nvPr>
            <p:ph type="sldNum" sz="quarter" idx="12"/>
          </p:nvPr>
        </p:nvSpPr>
        <p:spPr/>
        <p:txBody>
          <a:bodyPr/>
          <a:lstStyle/>
          <a:p>
            <a:fld id="{AEBD8DB3-C4FE-4BF3-9E6F-D17D4745E287}" type="slidenum">
              <a:rPr lang="en-US" smtClean="0"/>
              <a:t>‹#›</a:t>
            </a:fld>
            <a:endParaRPr lang="en-US"/>
          </a:p>
        </p:txBody>
      </p:sp>
    </p:spTree>
    <p:extLst>
      <p:ext uri="{BB962C8B-B14F-4D97-AF65-F5344CB8AC3E}">
        <p14:creationId xmlns:p14="http://schemas.microsoft.com/office/powerpoint/2010/main" val="74241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234F0-9256-2166-62E5-927F4613FC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BA17C1-D116-8158-E39F-CC3F05C3C769}"/>
              </a:ext>
            </a:extLst>
          </p:cNvPr>
          <p:cNvSpPr>
            <a:spLocks noGrp="1"/>
          </p:cNvSpPr>
          <p:nvPr>
            <p:ph type="dt" sz="half" idx="10"/>
          </p:nvPr>
        </p:nvSpPr>
        <p:spPr/>
        <p:txBody>
          <a:bodyPr/>
          <a:lstStyle/>
          <a:p>
            <a:fld id="{FB659AA2-3438-4E60-B9DA-215D74F6E85B}" type="datetimeFigureOut">
              <a:rPr lang="en-US" smtClean="0"/>
              <a:t>10/8/2022</a:t>
            </a:fld>
            <a:endParaRPr lang="en-US"/>
          </a:p>
        </p:txBody>
      </p:sp>
      <p:sp>
        <p:nvSpPr>
          <p:cNvPr id="4" name="Footer Placeholder 3">
            <a:extLst>
              <a:ext uri="{FF2B5EF4-FFF2-40B4-BE49-F238E27FC236}">
                <a16:creationId xmlns:a16="http://schemas.microsoft.com/office/drawing/2014/main" id="{7FF6A09A-B4DB-4FDE-8CB3-8DD967C760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5BD07CB-41CC-0484-13BF-5D30C8DB4582}"/>
              </a:ext>
            </a:extLst>
          </p:cNvPr>
          <p:cNvSpPr>
            <a:spLocks noGrp="1"/>
          </p:cNvSpPr>
          <p:nvPr>
            <p:ph type="sldNum" sz="quarter" idx="12"/>
          </p:nvPr>
        </p:nvSpPr>
        <p:spPr/>
        <p:txBody>
          <a:bodyPr/>
          <a:lstStyle/>
          <a:p>
            <a:fld id="{AEBD8DB3-C4FE-4BF3-9E6F-D17D4745E287}" type="slidenum">
              <a:rPr lang="en-US" smtClean="0"/>
              <a:t>‹#›</a:t>
            </a:fld>
            <a:endParaRPr lang="en-US"/>
          </a:p>
        </p:txBody>
      </p:sp>
    </p:spTree>
    <p:extLst>
      <p:ext uri="{BB962C8B-B14F-4D97-AF65-F5344CB8AC3E}">
        <p14:creationId xmlns:p14="http://schemas.microsoft.com/office/powerpoint/2010/main" val="1269993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F88D63-173D-B022-9092-521750B77FED}"/>
              </a:ext>
            </a:extLst>
          </p:cNvPr>
          <p:cNvSpPr>
            <a:spLocks noGrp="1"/>
          </p:cNvSpPr>
          <p:nvPr>
            <p:ph type="dt" sz="half" idx="10"/>
          </p:nvPr>
        </p:nvSpPr>
        <p:spPr/>
        <p:txBody>
          <a:bodyPr/>
          <a:lstStyle/>
          <a:p>
            <a:fld id="{FB659AA2-3438-4E60-B9DA-215D74F6E85B}" type="datetimeFigureOut">
              <a:rPr lang="en-US" smtClean="0"/>
              <a:t>10/8/2022</a:t>
            </a:fld>
            <a:endParaRPr lang="en-US"/>
          </a:p>
        </p:txBody>
      </p:sp>
      <p:sp>
        <p:nvSpPr>
          <p:cNvPr id="3" name="Footer Placeholder 2">
            <a:extLst>
              <a:ext uri="{FF2B5EF4-FFF2-40B4-BE49-F238E27FC236}">
                <a16:creationId xmlns:a16="http://schemas.microsoft.com/office/drawing/2014/main" id="{7B3EDE5A-01A9-5ED2-300E-451ABFAA02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052FE5-A0FF-953C-253A-ED3A84018923}"/>
              </a:ext>
            </a:extLst>
          </p:cNvPr>
          <p:cNvSpPr>
            <a:spLocks noGrp="1"/>
          </p:cNvSpPr>
          <p:nvPr>
            <p:ph type="sldNum" sz="quarter" idx="12"/>
          </p:nvPr>
        </p:nvSpPr>
        <p:spPr/>
        <p:txBody>
          <a:bodyPr/>
          <a:lstStyle/>
          <a:p>
            <a:fld id="{AEBD8DB3-C4FE-4BF3-9E6F-D17D4745E287}" type="slidenum">
              <a:rPr lang="en-US" smtClean="0"/>
              <a:t>‹#›</a:t>
            </a:fld>
            <a:endParaRPr lang="en-US"/>
          </a:p>
        </p:txBody>
      </p:sp>
    </p:spTree>
    <p:extLst>
      <p:ext uri="{BB962C8B-B14F-4D97-AF65-F5344CB8AC3E}">
        <p14:creationId xmlns:p14="http://schemas.microsoft.com/office/powerpoint/2010/main" val="26943324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B0E63-E83A-2ACA-8703-D4FFBC83FB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BF4139C-1F7D-4E33-D734-18DA1BE206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7609B9-133C-651C-68BC-7CF999A73B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B6A831-743B-4577-EAB7-B66C543D13C4}"/>
              </a:ext>
            </a:extLst>
          </p:cNvPr>
          <p:cNvSpPr>
            <a:spLocks noGrp="1"/>
          </p:cNvSpPr>
          <p:nvPr>
            <p:ph type="dt" sz="half" idx="10"/>
          </p:nvPr>
        </p:nvSpPr>
        <p:spPr/>
        <p:txBody>
          <a:bodyPr/>
          <a:lstStyle/>
          <a:p>
            <a:fld id="{FB659AA2-3438-4E60-B9DA-215D74F6E85B}" type="datetimeFigureOut">
              <a:rPr lang="en-US" smtClean="0"/>
              <a:t>10/8/2022</a:t>
            </a:fld>
            <a:endParaRPr lang="en-US"/>
          </a:p>
        </p:txBody>
      </p:sp>
      <p:sp>
        <p:nvSpPr>
          <p:cNvPr id="6" name="Footer Placeholder 5">
            <a:extLst>
              <a:ext uri="{FF2B5EF4-FFF2-40B4-BE49-F238E27FC236}">
                <a16:creationId xmlns:a16="http://schemas.microsoft.com/office/drawing/2014/main" id="{0A2E6FFB-D879-51B1-035B-55691D8431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A98994-2B87-5362-CE9C-C83AECEABC2E}"/>
              </a:ext>
            </a:extLst>
          </p:cNvPr>
          <p:cNvSpPr>
            <a:spLocks noGrp="1"/>
          </p:cNvSpPr>
          <p:nvPr>
            <p:ph type="sldNum" sz="quarter" idx="12"/>
          </p:nvPr>
        </p:nvSpPr>
        <p:spPr/>
        <p:txBody>
          <a:bodyPr/>
          <a:lstStyle/>
          <a:p>
            <a:fld id="{AEBD8DB3-C4FE-4BF3-9E6F-D17D4745E287}" type="slidenum">
              <a:rPr lang="en-US" smtClean="0"/>
              <a:t>‹#›</a:t>
            </a:fld>
            <a:endParaRPr lang="en-US"/>
          </a:p>
        </p:txBody>
      </p:sp>
    </p:spTree>
    <p:extLst>
      <p:ext uri="{BB962C8B-B14F-4D97-AF65-F5344CB8AC3E}">
        <p14:creationId xmlns:p14="http://schemas.microsoft.com/office/powerpoint/2010/main" val="2107078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63C39-B08A-C591-B1E0-7633FB53A5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8EADA5B-A197-9C3B-FB5A-C449DB9AA7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CB890B-C5D2-B501-2F81-3F2334A074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1B2A7A-6374-3337-F65B-C2032BCB8E1E}"/>
              </a:ext>
            </a:extLst>
          </p:cNvPr>
          <p:cNvSpPr>
            <a:spLocks noGrp="1"/>
          </p:cNvSpPr>
          <p:nvPr>
            <p:ph type="dt" sz="half" idx="10"/>
          </p:nvPr>
        </p:nvSpPr>
        <p:spPr/>
        <p:txBody>
          <a:bodyPr/>
          <a:lstStyle/>
          <a:p>
            <a:fld id="{FB659AA2-3438-4E60-B9DA-215D74F6E85B}" type="datetimeFigureOut">
              <a:rPr lang="en-US" smtClean="0"/>
              <a:t>10/8/2022</a:t>
            </a:fld>
            <a:endParaRPr lang="en-US"/>
          </a:p>
        </p:txBody>
      </p:sp>
      <p:sp>
        <p:nvSpPr>
          <p:cNvPr id="6" name="Footer Placeholder 5">
            <a:extLst>
              <a:ext uri="{FF2B5EF4-FFF2-40B4-BE49-F238E27FC236}">
                <a16:creationId xmlns:a16="http://schemas.microsoft.com/office/drawing/2014/main" id="{569B2ADE-F6F0-BCC5-8F79-08EF562F1F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DB9064-0234-9DC0-6D32-935C3FB1C272}"/>
              </a:ext>
            </a:extLst>
          </p:cNvPr>
          <p:cNvSpPr>
            <a:spLocks noGrp="1"/>
          </p:cNvSpPr>
          <p:nvPr>
            <p:ph type="sldNum" sz="quarter" idx="12"/>
          </p:nvPr>
        </p:nvSpPr>
        <p:spPr/>
        <p:txBody>
          <a:bodyPr/>
          <a:lstStyle/>
          <a:p>
            <a:fld id="{AEBD8DB3-C4FE-4BF3-9E6F-D17D4745E287}" type="slidenum">
              <a:rPr lang="en-US" smtClean="0"/>
              <a:t>‹#›</a:t>
            </a:fld>
            <a:endParaRPr lang="en-US"/>
          </a:p>
        </p:txBody>
      </p:sp>
    </p:spTree>
    <p:extLst>
      <p:ext uri="{BB962C8B-B14F-4D97-AF65-F5344CB8AC3E}">
        <p14:creationId xmlns:p14="http://schemas.microsoft.com/office/powerpoint/2010/main" val="2912565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A591AF-AC88-31AA-5C6C-14FE4CF2AA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FC9E1CC-169D-6BB1-24E3-554826E6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66FD05-B6A5-0199-24A3-AA7A2E39EC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659AA2-3438-4E60-B9DA-215D74F6E85B}" type="datetimeFigureOut">
              <a:rPr lang="en-US" smtClean="0"/>
              <a:t>10/8/2022</a:t>
            </a:fld>
            <a:endParaRPr lang="en-US"/>
          </a:p>
        </p:txBody>
      </p:sp>
      <p:sp>
        <p:nvSpPr>
          <p:cNvPr id="5" name="Footer Placeholder 4">
            <a:extLst>
              <a:ext uri="{FF2B5EF4-FFF2-40B4-BE49-F238E27FC236}">
                <a16:creationId xmlns:a16="http://schemas.microsoft.com/office/drawing/2014/main" id="{D8B939BC-3176-A761-4DF5-D19130EE6A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13CED0-3272-748E-C6D8-95D8F1BBFA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BD8DB3-C4FE-4BF3-9E6F-D17D4745E287}" type="slidenum">
              <a:rPr lang="en-US" smtClean="0"/>
              <a:t>‹#›</a:t>
            </a:fld>
            <a:endParaRPr lang="en-US"/>
          </a:p>
        </p:txBody>
      </p:sp>
    </p:spTree>
    <p:extLst>
      <p:ext uri="{BB962C8B-B14F-4D97-AF65-F5344CB8AC3E}">
        <p14:creationId xmlns:p14="http://schemas.microsoft.com/office/powerpoint/2010/main" val="104009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arxiv.org/abs/2012.08019" TargetMode="External"/><Relationship Id="rId2" Type="http://schemas.openxmlformats.org/officeDocument/2006/relationships/image" Target="../media/image10.emf"/><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hyperlink" Target="https://arxiv.org/abs/2012.08019" TargetMode="External"/><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image" Target="../media/image122.png"/><Relationship Id="rId1" Type="http://schemas.openxmlformats.org/officeDocument/2006/relationships/slideLayout" Target="../slideLayouts/slideLayout7.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doi.org/10.1101/2021.12.24.474095" TargetMode="External"/><Relationship Id="rId2" Type="http://schemas.openxmlformats.org/officeDocument/2006/relationships/hyperlink" Target="https://doi.org/10.1101/2020.07.08.193946"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11.png"/><Relationship Id="rId2" Type="http://schemas.openxmlformats.org/officeDocument/2006/relationships/image" Target="../media/image17.emf"/><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04.png"/></Relationships>
</file>

<file path=ppt/slides/_rels/slide29.xml.rels><?xml version="1.0" encoding="UTF-8" standalone="yes"?>
<Relationships xmlns="http://schemas.openxmlformats.org/package/2006/relationships"><Relationship Id="rId8" Type="http://schemas.openxmlformats.org/officeDocument/2006/relationships/image" Target="../media/image143.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image" Target="../media/image18.emf"/><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131.png"/><Relationship Id="rId9"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png"/><Relationship Id="rId10" Type="http://schemas.openxmlformats.org/officeDocument/2006/relationships/image" Target="../media/image96.png"/><Relationship Id="rId4" Type="http://schemas.openxmlformats.org/officeDocument/2006/relationships/image" Target="../media/image98.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380.png"/><Relationship Id="rId13" Type="http://schemas.openxmlformats.org/officeDocument/2006/relationships/image" Target="../media/image430.png"/><Relationship Id="rId18" Type="http://schemas.openxmlformats.org/officeDocument/2006/relationships/image" Target="../media/image480.png"/><Relationship Id="rId3" Type="http://schemas.openxmlformats.org/officeDocument/2006/relationships/image" Target="../media/image330.png"/><Relationship Id="rId7" Type="http://schemas.openxmlformats.org/officeDocument/2006/relationships/image" Target="../media/image370.png"/><Relationship Id="rId12" Type="http://schemas.openxmlformats.org/officeDocument/2006/relationships/image" Target="../media/image420.png"/><Relationship Id="rId17" Type="http://schemas.openxmlformats.org/officeDocument/2006/relationships/image" Target="../media/image470.png"/><Relationship Id="rId2" Type="http://schemas.openxmlformats.org/officeDocument/2006/relationships/image" Target="../media/image320.png"/><Relationship Id="rId16" Type="http://schemas.openxmlformats.org/officeDocument/2006/relationships/image" Target="../media/image460.png"/><Relationship Id="rId1" Type="http://schemas.openxmlformats.org/officeDocument/2006/relationships/slideLayout" Target="../slideLayouts/slideLayout7.xml"/><Relationship Id="rId6" Type="http://schemas.openxmlformats.org/officeDocument/2006/relationships/image" Target="../media/image360.png"/><Relationship Id="rId11" Type="http://schemas.openxmlformats.org/officeDocument/2006/relationships/image" Target="../media/image413.png"/><Relationship Id="rId5" Type="http://schemas.openxmlformats.org/officeDocument/2006/relationships/image" Target="../media/image350.png"/><Relationship Id="rId15" Type="http://schemas.openxmlformats.org/officeDocument/2006/relationships/image" Target="../media/image450.png"/><Relationship Id="rId10" Type="http://schemas.openxmlformats.org/officeDocument/2006/relationships/image" Target="../media/image400.png"/><Relationship Id="rId19" Type="http://schemas.openxmlformats.org/officeDocument/2006/relationships/image" Target="../media/image490.png"/><Relationship Id="rId4" Type="http://schemas.openxmlformats.org/officeDocument/2006/relationships/image" Target="../media/image340.png"/><Relationship Id="rId9" Type="http://schemas.openxmlformats.org/officeDocument/2006/relationships/image" Target="../media/image390.png"/><Relationship Id="rId14" Type="http://schemas.openxmlformats.org/officeDocument/2006/relationships/image" Target="../media/image4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E97A1B-7A67-8F53-7EE1-AEBCDC9FBC25}"/>
              </a:ext>
            </a:extLst>
          </p:cNvPr>
          <p:cNvSpPr txBox="1"/>
          <p:nvPr/>
        </p:nvSpPr>
        <p:spPr>
          <a:xfrm>
            <a:off x="240146" y="565789"/>
            <a:ext cx="11951854" cy="769441"/>
          </a:xfrm>
          <a:prstGeom prst="rect">
            <a:avLst/>
          </a:prstGeom>
          <a:noFill/>
        </p:spPr>
        <p:txBody>
          <a:bodyPr wrap="square">
            <a:spAutoFit/>
          </a:bodyPr>
          <a:lstStyle/>
          <a:p>
            <a:r>
              <a:rPr lang="en-US" sz="4400" b="1" dirty="0">
                <a:latin typeface="Arial" panose="020B0604020202020204" pitchFamily="34" charset="0"/>
                <a:cs typeface="Arial" panose="020B0604020202020204" pitchFamily="34" charset="0"/>
              </a:rPr>
              <a:t>Manifold Learning and Artificial Intelligence</a:t>
            </a:r>
            <a:endParaRPr lang="en-US" sz="44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3964A525-0549-83A5-4648-2F915C9F6E1F}"/>
              </a:ext>
            </a:extLst>
          </p:cNvPr>
          <p:cNvSpPr txBox="1"/>
          <p:nvPr/>
        </p:nvSpPr>
        <p:spPr>
          <a:xfrm>
            <a:off x="3029527" y="1335230"/>
            <a:ext cx="11508509" cy="769441"/>
          </a:xfrm>
          <a:prstGeom prst="rect">
            <a:avLst/>
          </a:prstGeom>
          <a:noFill/>
        </p:spPr>
        <p:txBody>
          <a:bodyPr wrap="square" rtlCol="0">
            <a:spAutoFit/>
          </a:bodyPr>
          <a:lstStyle/>
          <a:p>
            <a:r>
              <a:rPr lang="en-US" sz="4400" b="1" dirty="0">
                <a:latin typeface="Arial" panose="020B0604020202020204" pitchFamily="34" charset="0"/>
                <a:cs typeface="Arial" panose="020B0604020202020204" pitchFamily="34" charset="0"/>
              </a:rPr>
              <a:t>Lecture 1 Introduction</a:t>
            </a:r>
          </a:p>
        </p:txBody>
      </p:sp>
      <p:sp>
        <p:nvSpPr>
          <p:cNvPr id="5" name="TextBox 4">
            <a:extLst>
              <a:ext uri="{FF2B5EF4-FFF2-40B4-BE49-F238E27FC236}">
                <a16:creationId xmlns:a16="http://schemas.microsoft.com/office/drawing/2014/main" id="{74E1AA45-8841-FEB6-FF40-32F44B24E153}"/>
              </a:ext>
            </a:extLst>
          </p:cNvPr>
          <p:cNvSpPr txBox="1"/>
          <p:nvPr/>
        </p:nvSpPr>
        <p:spPr>
          <a:xfrm>
            <a:off x="637310" y="2216229"/>
            <a:ext cx="12187382" cy="523220"/>
          </a:xfrm>
          <a:prstGeom prst="rect">
            <a:avLst/>
          </a:prstGeom>
          <a:noFill/>
        </p:spPr>
        <p:txBody>
          <a:bodyPr wrap="square" rtlCol="0">
            <a:spAutoFit/>
          </a:bodyPr>
          <a:lstStyle/>
          <a:p>
            <a:r>
              <a:rPr lang="en-US" sz="2800" b="1" dirty="0">
                <a:solidFill>
                  <a:srgbClr val="FF0000"/>
                </a:solidFill>
                <a:latin typeface="Arial" panose="020B0604020202020204" pitchFamily="34" charset="0"/>
                <a:cs typeface="Arial" panose="020B0604020202020204" pitchFamily="34" charset="0"/>
              </a:rPr>
              <a:t>Paradigm Shift from Euclidean Space  to non-Euclidean Space </a:t>
            </a:r>
          </a:p>
        </p:txBody>
      </p:sp>
      <p:sp>
        <p:nvSpPr>
          <p:cNvPr id="7" name="TextBox 6">
            <a:extLst>
              <a:ext uri="{FF2B5EF4-FFF2-40B4-BE49-F238E27FC236}">
                <a16:creationId xmlns:a16="http://schemas.microsoft.com/office/drawing/2014/main" id="{59D40745-3B1B-0A8B-3C74-1330F1040269}"/>
              </a:ext>
            </a:extLst>
          </p:cNvPr>
          <p:cNvSpPr txBox="1"/>
          <p:nvPr/>
        </p:nvSpPr>
        <p:spPr>
          <a:xfrm>
            <a:off x="555700" y="2910285"/>
            <a:ext cx="12228945" cy="1420325"/>
          </a:xfrm>
          <a:prstGeom prst="rect">
            <a:avLst/>
          </a:prstGeom>
          <a:noFill/>
        </p:spPr>
        <p:txBody>
          <a:bodyPr wrap="square">
            <a:spAutoFit/>
          </a:bodyPr>
          <a:lstStyle/>
          <a:p>
            <a:r>
              <a:rPr lang="en-US" sz="2400" dirty="0">
                <a:latin typeface="Arial" panose="020B0604020202020204" pitchFamily="34" charset="0"/>
                <a:cs typeface="Arial" panose="020B0604020202020204" pitchFamily="34" charset="0"/>
              </a:rPr>
              <a:t>                                          Meeting ID: 933 1613 9423</a:t>
            </a:r>
          </a:p>
          <a:p>
            <a:pPr>
              <a:lnSpc>
                <a:spcPct val="150000"/>
              </a:lnSpc>
            </a:pPr>
            <a:r>
              <a:rPr lang="en-US" sz="2400" dirty="0">
                <a:latin typeface="Arial" panose="020B0604020202020204" pitchFamily="34" charset="0"/>
                <a:cs typeface="Arial" panose="020B0604020202020204" pitchFamily="34" charset="0"/>
              </a:rPr>
              <a:t>                                          Passcode: 416262</a:t>
            </a:r>
          </a:p>
          <a:p>
            <a:pPr>
              <a:lnSpc>
                <a:spcPct val="150000"/>
              </a:lnSpc>
            </a:pPr>
            <a:r>
              <a:rPr lang="en-US" sz="2000" dirty="0">
                <a:latin typeface="Arial" panose="020B0604020202020204" pitchFamily="34" charset="0"/>
                <a:cs typeface="Arial" panose="020B0604020202020204" pitchFamily="34" charset="0"/>
              </a:rPr>
              <a:t>https://uwmadison.zoom.us/j/93316139423?pwd=Q0NVWFYvRFg5RmxCNkwxMmYrbW41dz09</a:t>
            </a:r>
          </a:p>
        </p:txBody>
      </p:sp>
      <p:sp>
        <p:nvSpPr>
          <p:cNvPr id="8" name="TextBox 7">
            <a:extLst>
              <a:ext uri="{FF2B5EF4-FFF2-40B4-BE49-F238E27FC236}">
                <a16:creationId xmlns:a16="http://schemas.microsoft.com/office/drawing/2014/main" id="{1B520A1B-6EF7-F932-53E8-737EB364C100}"/>
              </a:ext>
            </a:extLst>
          </p:cNvPr>
          <p:cNvSpPr txBox="1"/>
          <p:nvPr/>
        </p:nvSpPr>
        <p:spPr>
          <a:xfrm>
            <a:off x="4451926" y="4450336"/>
            <a:ext cx="6779491" cy="461665"/>
          </a:xfrm>
          <a:prstGeom prst="rect">
            <a:avLst/>
          </a:prstGeom>
          <a:noFill/>
        </p:spPr>
        <p:txBody>
          <a:bodyPr wrap="square" rtlCol="0">
            <a:spAutoFit/>
          </a:bodyPr>
          <a:lstStyle/>
          <a:p>
            <a:r>
              <a:rPr lang="en-US" sz="2400" dirty="0" err="1">
                <a:latin typeface="Arial" panose="020B0604020202020204" pitchFamily="34" charset="0"/>
                <a:cs typeface="Arial" panose="020B0604020202020204" pitchFamily="34" charset="0"/>
              </a:rPr>
              <a:t>momiao</a:t>
            </a:r>
            <a:r>
              <a:rPr lang="en-US" sz="2400" dirty="0">
                <a:latin typeface="Arial" panose="020B0604020202020204" pitchFamily="34" charset="0"/>
                <a:cs typeface="Arial" panose="020B0604020202020204" pitchFamily="34" charset="0"/>
              </a:rPr>
              <a:t>. xiong@gmail.com</a:t>
            </a:r>
          </a:p>
        </p:txBody>
      </p:sp>
      <p:sp>
        <p:nvSpPr>
          <p:cNvPr id="9" name="TextBox 8">
            <a:extLst>
              <a:ext uri="{FF2B5EF4-FFF2-40B4-BE49-F238E27FC236}">
                <a16:creationId xmlns:a16="http://schemas.microsoft.com/office/drawing/2014/main" id="{FF3D3018-20C0-D873-BEC1-4865A97D3BF2}"/>
              </a:ext>
            </a:extLst>
          </p:cNvPr>
          <p:cNvSpPr txBox="1"/>
          <p:nvPr/>
        </p:nvSpPr>
        <p:spPr>
          <a:xfrm>
            <a:off x="4451926" y="4974155"/>
            <a:ext cx="5440218"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shihcheng.guo@gmail.com</a:t>
            </a:r>
          </a:p>
        </p:txBody>
      </p:sp>
      <p:sp>
        <p:nvSpPr>
          <p:cNvPr id="11" name="TextBox 10">
            <a:extLst>
              <a:ext uri="{FF2B5EF4-FFF2-40B4-BE49-F238E27FC236}">
                <a16:creationId xmlns:a16="http://schemas.microsoft.com/office/drawing/2014/main" id="{BEDD06EF-E566-CC8C-7598-8CEF268501B9}"/>
              </a:ext>
            </a:extLst>
          </p:cNvPr>
          <p:cNvSpPr txBox="1"/>
          <p:nvPr/>
        </p:nvSpPr>
        <p:spPr>
          <a:xfrm>
            <a:off x="3597564" y="5522770"/>
            <a:ext cx="7271326" cy="461665"/>
          </a:xfrm>
          <a:prstGeom prst="rect">
            <a:avLst/>
          </a:prstGeom>
          <a:noFill/>
        </p:spPr>
        <p:txBody>
          <a:bodyPr wrap="square">
            <a:spAutoFit/>
          </a:bodyPr>
          <a:lstStyle/>
          <a:p>
            <a:r>
              <a:rPr lang="en-US" sz="2400" dirty="0" err="1">
                <a:latin typeface="Arial" panose="020B0604020202020204" pitchFamily="34" charset="0"/>
                <a:cs typeface="Arial" panose="020B0604020202020204" pitchFamily="34" charset="0"/>
              </a:rPr>
              <a:t>Github</a:t>
            </a:r>
            <a:r>
              <a:rPr lang="en-US" sz="2400" dirty="0">
                <a:latin typeface="Arial" panose="020B0604020202020204" pitchFamily="34" charset="0"/>
                <a:cs typeface="Arial" panose="020B0604020202020204" pitchFamily="34" charset="0"/>
              </a:rPr>
              <a:t> Address: https://ai2healthcare.github.io/</a:t>
            </a:r>
          </a:p>
        </p:txBody>
      </p:sp>
    </p:spTree>
    <p:extLst>
      <p:ext uri="{BB962C8B-B14F-4D97-AF65-F5344CB8AC3E}">
        <p14:creationId xmlns:p14="http://schemas.microsoft.com/office/powerpoint/2010/main" val="1080269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5507B9-8F01-4A3F-F757-4A0133E83E1A}"/>
              </a:ext>
            </a:extLst>
          </p:cNvPr>
          <p:cNvPicPr>
            <a:picLocks noChangeAspect="1"/>
          </p:cNvPicPr>
          <p:nvPr/>
        </p:nvPicPr>
        <p:blipFill>
          <a:blip r:embed="rId2"/>
          <a:stretch>
            <a:fillRect/>
          </a:stretch>
        </p:blipFill>
        <p:spPr>
          <a:xfrm>
            <a:off x="277090" y="1006763"/>
            <a:ext cx="11787743" cy="4508597"/>
          </a:xfrm>
          <a:prstGeom prst="rect">
            <a:avLst/>
          </a:prstGeom>
        </p:spPr>
      </p:pic>
      <p:sp>
        <p:nvSpPr>
          <p:cNvPr id="3" name="TextBox 2">
            <a:extLst>
              <a:ext uri="{FF2B5EF4-FFF2-40B4-BE49-F238E27FC236}">
                <a16:creationId xmlns:a16="http://schemas.microsoft.com/office/drawing/2014/main" id="{A06E645D-553C-B000-828A-4B2033CEB644}"/>
              </a:ext>
            </a:extLst>
          </p:cNvPr>
          <p:cNvSpPr txBox="1"/>
          <p:nvPr/>
        </p:nvSpPr>
        <p:spPr>
          <a:xfrm>
            <a:off x="3851564" y="343479"/>
            <a:ext cx="6507018" cy="584775"/>
          </a:xfrm>
          <a:prstGeom prst="rect">
            <a:avLst/>
          </a:prstGeom>
          <a:noFill/>
        </p:spPr>
        <p:txBody>
          <a:bodyPr wrap="square" rtlCol="0">
            <a:spAutoFit/>
          </a:bodyPr>
          <a:lstStyle/>
          <a:p>
            <a:r>
              <a:rPr lang="en-US" sz="3200" b="1" dirty="0">
                <a:solidFill>
                  <a:srgbClr val="FF0000"/>
                </a:solidFill>
                <a:latin typeface="Arial" panose="020B0604020202020204" pitchFamily="34" charset="0"/>
                <a:cs typeface="Arial" panose="020B0604020202020204" pitchFamily="34" charset="0"/>
              </a:rPr>
              <a:t>1.1.3.2.  DNA embedding</a:t>
            </a:r>
          </a:p>
        </p:txBody>
      </p:sp>
      <p:sp>
        <p:nvSpPr>
          <p:cNvPr id="5" name="TextBox 4">
            <a:extLst>
              <a:ext uri="{FF2B5EF4-FFF2-40B4-BE49-F238E27FC236}">
                <a16:creationId xmlns:a16="http://schemas.microsoft.com/office/drawing/2014/main" id="{7863A41D-88BD-BFFE-91EB-23E6C0B9FE29}"/>
              </a:ext>
            </a:extLst>
          </p:cNvPr>
          <p:cNvSpPr txBox="1"/>
          <p:nvPr/>
        </p:nvSpPr>
        <p:spPr>
          <a:xfrm>
            <a:off x="277090" y="5851237"/>
            <a:ext cx="11787743" cy="830997"/>
          </a:xfrm>
          <a:prstGeom prst="rect">
            <a:avLst/>
          </a:prstGeom>
          <a:noFill/>
        </p:spPr>
        <p:txBody>
          <a:bodyPr wrap="square">
            <a:spAutoFit/>
          </a:bodyPr>
          <a:lstStyle/>
          <a:p>
            <a:r>
              <a:rPr lang="en-US" sz="2400" dirty="0">
                <a:latin typeface="Arial" panose="020B0604020202020204" pitchFamily="34" charset="0"/>
                <a:cs typeface="Arial" panose="020B0604020202020204" pitchFamily="34" charset="0"/>
              </a:rPr>
              <a:t>Wu et al. 2021. A deep learning framework combined with word embedding to identify DNA replication origins. Scientific Reports volume 11, Article number: 844 (2021)</a:t>
            </a:r>
          </a:p>
        </p:txBody>
      </p:sp>
    </p:spTree>
    <p:extLst>
      <p:ext uri="{BB962C8B-B14F-4D97-AF65-F5344CB8AC3E}">
        <p14:creationId xmlns:p14="http://schemas.microsoft.com/office/powerpoint/2010/main" val="554028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2B8BA9-F565-F009-618E-9E3ECB49E711}"/>
              </a:ext>
            </a:extLst>
          </p:cNvPr>
          <p:cNvSpPr txBox="1"/>
          <p:nvPr/>
        </p:nvSpPr>
        <p:spPr>
          <a:xfrm>
            <a:off x="2535382" y="339497"/>
            <a:ext cx="7583055" cy="584775"/>
          </a:xfrm>
          <a:prstGeom prst="rect">
            <a:avLst/>
          </a:prstGeom>
          <a:noFill/>
        </p:spPr>
        <p:txBody>
          <a:bodyPr wrap="square">
            <a:spAutoFit/>
          </a:bodyPr>
          <a:lstStyle/>
          <a:p>
            <a:r>
              <a:rPr lang="en-US" sz="3200" b="1" dirty="0">
                <a:solidFill>
                  <a:srgbClr val="FF0000"/>
                </a:solidFill>
                <a:latin typeface="Arial" panose="020B0604020202020204" pitchFamily="34" charset="0"/>
                <a:cs typeface="Arial" panose="020B0604020202020204" pitchFamily="34" charset="0"/>
              </a:rPr>
              <a:t>1.1.3.3. </a:t>
            </a:r>
            <a:r>
              <a:rPr lang="en-US" sz="3200" b="1" dirty="0" err="1">
                <a:solidFill>
                  <a:srgbClr val="FF0000"/>
                </a:solidFill>
                <a:latin typeface="Arial" panose="020B0604020202020204" pitchFamily="34" charset="0"/>
                <a:cs typeface="Arial" panose="020B0604020202020204" pitchFamily="34" charset="0"/>
              </a:rPr>
              <a:t>Examles</a:t>
            </a:r>
            <a:r>
              <a:rPr lang="en-US" sz="3200" b="1" dirty="0">
                <a:solidFill>
                  <a:srgbClr val="FF0000"/>
                </a:solidFill>
                <a:latin typeface="Arial" panose="020B0604020202020204" pitchFamily="34" charset="0"/>
                <a:cs typeface="Arial" panose="020B0604020202020204" pitchFamily="34" charset="0"/>
              </a:rPr>
              <a:t> of  DNA embedding</a:t>
            </a:r>
          </a:p>
        </p:txBody>
      </p:sp>
      <p:pic>
        <p:nvPicPr>
          <p:cNvPr id="4" name="Picture 3">
            <a:extLst>
              <a:ext uri="{FF2B5EF4-FFF2-40B4-BE49-F238E27FC236}">
                <a16:creationId xmlns:a16="http://schemas.microsoft.com/office/drawing/2014/main" id="{0380F8E2-77B8-3ECE-F080-87E7D0BF4CA3}"/>
              </a:ext>
            </a:extLst>
          </p:cNvPr>
          <p:cNvPicPr>
            <a:picLocks noChangeAspect="1"/>
          </p:cNvPicPr>
          <p:nvPr/>
        </p:nvPicPr>
        <p:blipFill>
          <a:blip r:embed="rId2"/>
          <a:stretch>
            <a:fillRect/>
          </a:stretch>
        </p:blipFill>
        <p:spPr>
          <a:xfrm>
            <a:off x="421209" y="1249416"/>
            <a:ext cx="11651477" cy="3752074"/>
          </a:xfrm>
          <a:prstGeom prst="rect">
            <a:avLst/>
          </a:prstGeom>
        </p:spPr>
      </p:pic>
      <p:sp>
        <p:nvSpPr>
          <p:cNvPr id="6" name="TextBox 5">
            <a:extLst>
              <a:ext uri="{FF2B5EF4-FFF2-40B4-BE49-F238E27FC236}">
                <a16:creationId xmlns:a16="http://schemas.microsoft.com/office/drawing/2014/main" id="{590560A3-51B3-012D-2A68-36093CE834F3}"/>
              </a:ext>
            </a:extLst>
          </p:cNvPr>
          <p:cNvSpPr txBox="1"/>
          <p:nvPr/>
        </p:nvSpPr>
        <p:spPr>
          <a:xfrm>
            <a:off x="175492" y="5507336"/>
            <a:ext cx="11841016" cy="830997"/>
          </a:xfrm>
          <a:prstGeom prst="rect">
            <a:avLst/>
          </a:prstGeom>
          <a:noFill/>
        </p:spPr>
        <p:txBody>
          <a:bodyPr wrap="square">
            <a:spAutoFit/>
          </a:bodyPr>
          <a:lstStyle/>
          <a:p>
            <a:r>
              <a:rPr lang="en-US" sz="2400" dirty="0">
                <a:latin typeface="Arial" panose="020B0604020202020204" pitchFamily="34" charset="0"/>
                <a:cs typeface="Arial" panose="020B0604020202020204" pitchFamily="34" charset="0"/>
              </a:rPr>
              <a:t>Wu et al. 2021. A deep learning framework combined with word embedding to identify DNA replication origins. Scientific Reports volume 11, Article number: 844 (2021</a:t>
            </a:r>
          </a:p>
        </p:txBody>
      </p:sp>
    </p:spTree>
    <p:extLst>
      <p:ext uri="{BB962C8B-B14F-4D97-AF65-F5344CB8AC3E}">
        <p14:creationId xmlns:p14="http://schemas.microsoft.com/office/powerpoint/2010/main" val="2789341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6B4D14-5B63-458C-9636-E7DC95F1B00B}"/>
              </a:ext>
            </a:extLst>
          </p:cNvPr>
          <p:cNvSpPr txBox="1"/>
          <p:nvPr/>
        </p:nvSpPr>
        <p:spPr>
          <a:xfrm>
            <a:off x="2937163" y="348582"/>
            <a:ext cx="8524957" cy="584775"/>
          </a:xfrm>
          <a:prstGeom prst="rect">
            <a:avLst/>
          </a:prstGeom>
          <a:noFill/>
        </p:spPr>
        <p:txBody>
          <a:bodyPr wrap="square" rtlCol="0">
            <a:spAutoFit/>
          </a:bodyPr>
          <a:lstStyle/>
          <a:p>
            <a:r>
              <a:rPr lang="en-US" sz="3200" b="1" dirty="0">
                <a:solidFill>
                  <a:srgbClr val="FF0000"/>
                </a:solidFill>
                <a:latin typeface="Arial" panose="020B0604020202020204" pitchFamily="34" charset="0"/>
                <a:cs typeface="Arial" panose="020B0604020202020204" pitchFamily="34" charset="0"/>
              </a:rPr>
              <a:t>1.1.4. Methylation Embedding</a:t>
            </a:r>
          </a:p>
        </p:txBody>
      </p:sp>
      <p:sp>
        <p:nvSpPr>
          <p:cNvPr id="4" name="Rectangle 3">
            <a:extLst>
              <a:ext uri="{FF2B5EF4-FFF2-40B4-BE49-F238E27FC236}">
                <a16:creationId xmlns:a16="http://schemas.microsoft.com/office/drawing/2014/main" id="{4990807B-6023-4F0F-AE10-E0F116EB08EE}"/>
              </a:ext>
            </a:extLst>
          </p:cNvPr>
          <p:cNvSpPr/>
          <p:nvPr/>
        </p:nvSpPr>
        <p:spPr>
          <a:xfrm>
            <a:off x="3984661" y="1823664"/>
            <a:ext cx="369869" cy="97090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DF637F1-A56F-4BCD-9721-12A21ABF167D}"/>
              </a:ext>
            </a:extLst>
          </p:cNvPr>
          <p:cNvSpPr/>
          <p:nvPr/>
        </p:nvSpPr>
        <p:spPr>
          <a:xfrm>
            <a:off x="4506076" y="1695237"/>
            <a:ext cx="369869" cy="109933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54E7CD4-F8F4-469F-A731-64982CFB13F2}"/>
              </a:ext>
            </a:extLst>
          </p:cNvPr>
          <p:cNvSpPr/>
          <p:nvPr/>
        </p:nvSpPr>
        <p:spPr>
          <a:xfrm>
            <a:off x="5059169" y="1402423"/>
            <a:ext cx="338191" cy="139214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868E459-3E88-4BE4-9B5D-BA3071639DF6}"/>
              </a:ext>
            </a:extLst>
          </p:cNvPr>
          <p:cNvSpPr/>
          <p:nvPr/>
        </p:nvSpPr>
        <p:spPr>
          <a:xfrm>
            <a:off x="5576728" y="1556535"/>
            <a:ext cx="369869" cy="123803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F48ABB3-CE33-4F8C-AC4B-014F072186AE}"/>
              </a:ext>
            </a:extLst>
          </p:cNvPr>
          <p:cNvSpPr/>
          <p:nvPr/>
        </p:nvSpPr>
        <p:spPr>
          <a:xfrm>
            <a:off x="6173911" y="1715784"/>
            <a:ext cx="338191" cy="10993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D07063E-36CA-49C2-8522-25A7E98F4292}"/>
              </a:ext>
            </a:extLst>
          </p:cNvPr>
          <p:cNvSpPr/>
          <p:nvPr/>
        </p:nvSpPr>
        <p:spPr>
          <a:xfrm>
            <a:off x="6754399" y="1953538"/>
            <a:ext cx="338191" cy="85789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65CBB79-E788-4BFF-BEC1-840BAF2A78E7}"/>
              </a:ext>
            </a:extLst>
          </p:cNvPr>
          <p:cNvSpPr/>
          <p:nvPr/>
        </p:nvSpPr>
        <p:spPr>
          <a:xfrm>
            <a:off x="7319904" y="2131888"/>
            <a:ext cx="338191" cy="69607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74B447C-3B62-4452-8F99-29D2954C0E35}"/>
              </a:ext>
            </a:extLst>
          </p:cNvPr>
          <p:cNvSpPr/>
          <p:nvPr/>
        </p:nvSpPr>
        <p:spPr>
          <a:xfrm>
            <a:off x="7821638" y="1540769"/>
            <a:ext cx="338191" cy="127434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E9B43C0A-12A7-4AE8-8827-A84C78F094CF}"/>
                  </a:ext>
                </a:extLst>
              </p:cNvPr>
              <p:cNvSpPr/>
              <p:nvPr/>
            </p:nvSpPr>
            <p:spPr>
              <a:xfrm>
                <a:off x="3940140" y="2898432"/>
                <a:ext cx="4219690" cy="36987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0000"/>
                    </a:solidFill>
                  </a:rPr>
                  <a:t>Individual CpG </a:t>
                </a:r>
                <a14:m>
                  <m:oMath xmlns:m="http://schemas.openxmlformats.org/officeDocument/2006/math">
                    <m:r>
                      <a:rPr lang="en-US" sz="2400" b="1" i="1" smtClean="0">
                        <a:solidFill>
                          <a:srgbClr val="FF0000"/>
                        </a:solidFill>
                        <a:latin typeface="Cambria Math" panose="02040503050406030204" pitchFamily="18" charset="0"/>
                        <a:ea typeface="Cambria Math" panose="02040503050406030204" pitchFamily="18" charset="0"/>
                      </a:rPr>
                      <m:t>𝜷</m:t>
                    </m:r>
                  </m:oMath>
                </a14:m>
                <a:r>
                  <a:rPr lang="en-US" sz="2400" b="1" dirty="0">
                    <a:solidFill>
                      <a:srgbClr val="FF0000"/>
                    </a:solidFill>
                  </a:rPr>
                  <a:t> values</a:t>
                </a:r>
              </a:p>
            </p:txBody>
          </p:sp>
        </mc:Choice>
        <mc:Fallback xmlns="">
          <p:sp>
            <p:nvSpPr>
              <p:cNvPr id="20" name="Rectangle 19">
                <a:extLst>
                  <a:ext uri="{FF2B5EF4-FFF2-40B4-BE49-F238E27FC236}">
                    <a16:creationId xmlns:a16="http://schemas.microsoft.com/office/drawing/2014/main" id="{E9B43C0A-12A7-4AE8-8827-A84C78F094CF}"/>
                  </a:ext>
                </a:extLst>
              </p:cNvPr>
              <p:cNvSpPr>
                <a:spLocks noRot="1" noChangeAspect="1" noMove="1" noResize="1" noEditPoints="1" noAdjustHandles="1" noChangeArrowheads="1" noChangeShapeType="1" noTextEdit="1"/>
              </p:cNvSpPr>
              <p:nvPr/>
            </p:nvSpPr>
            <p:spPr>
              <a:xfrm>
                <a:off x="3940140" y="2898432"/>
                <a:ext cx="4219690" cy="369870"/>
              </a:xfrm>
              <a:prstGeom prst="rect">
                <a:avLst/>
              </a:prstGeom>
              <a:blipFill>
                <a:blip r:embed="rId2"/>
                <a:stretch>
                  <a:fillRect t="-22222" b="-46032"/>
                </a:stretch>
              </a:blipFill>
            </p:spPr>
            <p:txBody>
              <a:bodyPr/>
              <a:lstStyle/>
              <a:p>
                <a:r>
                  <a:rPr lang="en-US">
                    <a:noFill/>
                  </a:rPr>
                  <a:t> </a:t>
                </a:r>
              </a:p>
            </p:txBody>
          </p:sp>
        </mc:Fallback>
      </mc:AlternateContent>
      <p:sp>
        <p:nvSpPr>
          <p:cNvPr id="22" name="Trapezoid 21">
            <a:extLst>
              <a:ext uri="{FF2B5EF4-FFF2-40B4-BE49-F238E27FC236}">
                <a16:creationId xmlns:a16="http://schemas.microsoft.com/office/drawing/2014/main" id="{6AAD1E53-4D15-4050-A99B-E2B89EC8A7B8}"/>
              </a:ext>
            </a:extLst>
          </p:cNvPr>
          <p:cNvSpPr/>
          <p:nvPr/>
        </p:nvSpPr>
        <p:spPr>
          <a:xfrm rot="10800000">
            <a:off x="3940139" y="3345239"/>
            <a:ext cx="4219690" cy="980394"/>
          </a:xfrm>
          <a:prstGeom prst="trapezoid">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C41C558-BE11-4E31-95F3-4C4CF253B4F2}"/>
              </a:ext>
            </a:extLst>
          </p:cNvPr>
          <p:cNvSpPr txBox="1"/>
          <p:nvPr/>
        </p:nvSpPr>
        <p:spPr>
          <a:xfrm>
            <a:off x="5129158" y="3358383"/>
            <a:ext cx="3250482" cy="954107"/>
          </a:xfrm>
          <a:prstGeom prst="rect">
            <a:avLst/>
          </a:prstGeom>
          <a:noFill/>
        </p:spPr>
        <p:txBody>
          <a:bodyPr wrap="square" rtlCol="0">
            <a:spAutoFit/>
          </a:bodyPr>
          <a:lstStyle/>
          <a:p>
            <a:r>
              <a:rPr lang="en-US" sz="2800" b="1" dirty="0">
                <a:solidFill>
                  <a:srgbClr val="FF0000"/>
                </a:solidFill>
              </a:rPr>
              <a:t>Encoder</a:t>
            </a:r>
          </a:p>
          <a:p>
            <a:r>
              <a:rPr lang="en-US" sz="2800" b="1" dirty="0">
                <a:solidFill>
                  <a:srgbClr val="FF0000"/>
                </a:solidFill>
              </a:rPr>
              <a:t>Network</a:t>
            </a:r>
          </a:p>
        </p:txBody>
      </p:sp>
      <p:sp>
        <p:nvSpPr>
          <p:cNvPr id="24" name="Rectangle 23">
            <a:extLst>
              <a:ext uri="{FF2B5EF4-FFF2-40B4-BE49-F238E27FC236}">
                <a16:creationId xmlns:a16="http://schemas.microsoft.com/office/drawing/2014/main" id="{0D97CEAE-897B-4549-84C9-A160B6823313}"/>
              </a:ext>
            </a:extLst>
          </p:cNvPr>
          <p:cNvSpPr/>
          <p:nvPr/>
        </p:nvSpPr>
        <p:spPr>
          <a:xfrm>
            <a:off x="4176444" y="4402570"/>
            <a:ext cx="3839111" cy="43184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1355573-67AB-4297-9A33-070AA26FBA85}"/>
              </a:ext>
            </a:extLst>
          </p:cNvPr>
          <p:cNvSpPr txBox="1"/>
          <p:nvPr/>
        </p:nvSpPr>
        <p:spPr>
          <a:xfrm>
            <a:off x="5170463" y="4387659"/>
            <a:ext cx="2291137" cy="461665"/>
          </a:xfrm>
          <a:prstGeom prst="rect">
            <a:avLst/>
          </a:prstGeom>
          <a:noFill/>
        </p:spPr>
        <p:txBody>
          <a:bodyPr wrap="square" rtlCol="0">
            <a:spAutoFit/>
          </a:bodyPr>
          <a:lstStyle/>
          <a:p>
            <a:r>
              <a:rPr lang="en-US" sz="2400" b="1" dirty="0">
                <a:solidFill>
                  <a:srgbClr val="FF0000"/>
                </a:solidFill>
              </a:rPr>
              <a:t>Embedding</a:t>
            </a:r>
          </a:p>
        </p:txBody>
      </p:sp>
      <p:sp>
        <p:nvSpPr>
          <p:cNvPr id="26" name="Trapezoid 25">
            <a:extLst>
              <a:ext uri="{FF2B5EF4-FFF2-40B4-BE49-F238E27FC236}">
                <a16:creationId xmlns:a16="http://schemas.microsoft.com/office/drawing/2014/main" id="{CA0F3BC5-F3DA-47AE-8A60-2EE75FBED6DA}"/>
              </a:ext>
            </a:extLst>
          </p:cNvPr>
          <p:cNvSpPr/>
          <p:nvPr/>
        </p:nvSpPr>
        <p:spPr>
          <a:xfrm>
            <a:off x="3775429" y="4897796"/>
            <a:ext cx="4641140" cy="867378"/>
          </a:xfrm>
          <a:prstGeom prst="trapezoid">
            <a:avLst>
              <a:gd name="adj" fmla="val 49103"/>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FA26E1E2-E52A-4564-A1F5-87E9A8915A76}"/>
              </a:ext>
            </a:extLst>
          </p:cNvPr>
          <p:cNvSpPr txBox="1"/>
          <p:nvPr/>
        </p:nvSpPr>
        <p:spPr>
          <a:xfrm>
            <a:off x="5264004" y="4856138"/>
            <a:ext cx="3403750" cy="954107"/>
          </a:xfrm>
          <a:prstGeom prst="rect">
            <a:avLst/>
          </a:prstGeom>
          <a:noFill/>
        </p:spPr>
        <p:txBody>
          <a:bodyPr wrap="square" rtlCol="0">
            <a:spAutoFit/>
          </a:bodyPr>
          <a:lstStyle/>
          <a:p>
            <a:r>
              <a:rPr lang="en-US" sz="2800" b="1" dirty="0">
                <a:solidFill>
                  <a:srgbClr val="FF0000"/>
                </a:solidFill>
              </a:rPr>
              <a:t>Decoder</a:t>
            </a:r>
          </a:p>
          <a:p>
            <a:r>
              <a:rPr lang="en-US" sz="2800" b="1" dirty="0">
                <a:solidFill>
                  <a:srgbClr val="FF0000"/>
                </a:solidFill>
              </a:rPr>
              <a:t>Network</a:t>
            </a:r>
          </a:p>
        </p:txBody>
      </p:sp>
      <p:sp>
        <p:nvSpPr>
          <p:cNvPr id="28" name="Rectangle 27">
            <a:extLst>
              <a:ext uri="{FF2B5EF4-FFF2-40B4-BE49-F238E27FC236}">
                <a16:creationId xmlns:a16="http://schemas.microsoft.com/office/drawing/2014/main" id="{20FAB33A-C205-464E-BC26-A2D8DA4116D3}"/>
              </a:ext>
            </a:extLst>
          </p:cNvPr>
          <p:cNvSpPr/>
          <p:nvPr/>
        </p:nvSpPr>
        <p:spPr>
          <a:xfrm>
            <a:off x="4097893" y="5803632"/>
            <a:ext cx="3904179" cy="49524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98A5AA1-689E-4365-9587-44EBB2BD3CA1}"/>
                  </a:ext>
                </a:extLst>
              </p:cNvPr>
              <p:cNvSpPr txBox="1"/>
              <p:nvPr/>
            </p:nvSpPr>
            <p:spPr>
              <a:xfrm>
                <a:off x="4565578" y="5820422"/>
                <a:ext cx="3060841" cy="461665"/>
              </a:xfrm>
              <a:prstGeom prst="rect">
                <a:avLst/>
              </a:prstGeom>
              <a:noFill/>
            </p:spPr>
            <p:txBody>
              <a:bodyPr wrap="square" rtlCol="0">
                <a:spAutoFit/>
              </a:bodyPr>
              <a:lstStyle/>
              <a:p>
                <a:r>
                  <a:rPr lang="en-US" sz="2400" b="1" dirty="0">
                    <a:solidFill>
                      <a:srgbClr val="FF0000"/>
                    </a:solidFill>
                  </a:rPr>
                  <a:t>Approximate </a:t>
                </a:r>
                <a14:m>
                  <m:oMath xmlns:m="http://schemas.openxmlformats.org/officeDocument/2006/math">
                    <m:r>
                      <a:rPr lang="en-US" sz="2400" b="1" i="1" smtClean="0">
                        <a:solidFill>
                          <a:srgbClr val="FF0000"/>
                        </a:solidFill>
                        <a:latin typeface="Cambria Math" panose="02040503050406030204" pitchFamily="18" charset="0"/>
                        <a:ea typeface="Cambria Math" panose="02040503050406030204" pitchFamily="18" charset="0"/>
                      </a:rPr>
                      <m:t>𝜷</m:t>
                    </m:r>
                  </m:oMath>
                </a14:m>
                <a:r>
                  <a:rPr lang="en-US" sz="2400" b="1" dirty="0">
                    <a:solidFill>
                      <a:srgbClr val="FF0000"/>
                    </a:solidFill>
                  </a:rPr>
                  <a:t>values</a:t>
                </a:r>
              </a:p>
            </p:txBody>
          </p:sp>
        </mc:Choice>
        <mc:Fallback xmlns="">
          <p:sp>
            <p:nvSpPr>
              <p:cNvPr id="29" name="TextBox 28">
                <a:extLst>
                  <a:ext uri="{FF2B5EF4-FFF2-40B4-BE49-F238E27FC236}">
                    <a16:creationId xmlns:a16="http://schemas.microsoft.com/office/drawing/2014/main" id="{398A5AA1-689E-4365-9587-44EBB2BD3CA1}"/>
                  </a:ext>
                </a:extLst>
              </p:cNvPr>
              <p:cNvSpPr txBox="1">
                <a:spLocks noRot="1" noChangeAspect="1" noMove="1" noResize="1" noEditPoints="1" noAdjustHandles="1" noChangeArrowheads="1" noChangeShapeType="1" noTextEdit="1"/>
              </p:cNvSpPr>
              <p:nvPr/>
            </p:nvSpPr>
            <p:spPr>
              <a:xfrm>
                <a:off x="4565578" y="5820422"/>
                <a:ext cx="3060841" cy="461665"/>
              </a:xfrm>
              <a:prstGeom prst="rect">
                <a:avLst/>
              </a:prstGeom>
              <a:blipFill>
                <a:blip r:embed="rId3"/>
                <a:stretch>
                  <a:fillRect l="-3187" t="-10526" b="-2894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E6D000DD-EB99-481B-A88B-518C31F17FBF}"/>
              </a:ext>
            </a:extLst>
          </p:cNvPr>
          <p:cNvSpPr txBox="1"/>
          <p:nvPr/>
        </p:nvSpPr>
        <p:spPr>
          <a:xfrm>
            <a:off x="876190" y="6261597"/>
            <a:ext cx="10439616" cy="646331"/>
          </a:xfrm>
          <a:prstGeom prst="rect">
            <a:avLst/>
          </a:prstGeom>
          <a:noFill/>
        </p:spPr>
        <p:txBody>
          <a:bodyPr wrap="square">
            <a:spAutoFit/>
          </a:bodyPr>
          <a:lstStyle/>
          <a:p>
            <a:r>
              <a:rPr lang="en-US" dirty="0" err="1"/>
              <a:t>MethylNet</a:t>
            </a:r>
            <a:r>
              <a:rPr lang="en-US" dirty="0"/>
              <a:t>: An Automated and Modular Deep Learning Approach for DNA Methylation Analysis, BMC Bioinformatics volume 21, Article number: 108 (2020)  </a:t>
            </a:r>
          </a:p>
        </p:txBody>
      </p:sp>
      <p:sp>
        <p:nvSpPr>
          <p:cNvPr id="3" name="TextBox 2">
            <a:extLst>
              <a:ext uri="{FF2B5EF4-FFF2-40B4-BE49-F238E27FC236}">
                <a16:creationId xmlns:a16="http://schemas.microsoft.com/office/drawing/2014/main" id="{16D3E53A-B1E7-40BD-892B-237213FC3C90}"/>
              </a:ext>
            </a:extLst>
          </p:cNvPr>
          <p:cNvSpPr txBox="1"/>
          <p:nvPr/>
        </p:nvSpPr>
        <p:spPr>
          <a:xfrm>
            <a:off x="8196758" y="4075835"/>
            <a:ext cx="2505431" cy="769441"/>
          </a:xfrm>
          <a:prstGeom prst="rect">
            <a:avLst/>
          </a:prstGeom>
          <a:noFill/>
        </p:spPr>
        <p:txBody>
          <a:bodyPr wrap="square" rtlCol="0">
            <a:spAutoFit/>
          </a:bodyPr>
          <a:lstStyle/>
          <a:p>
            <a:r>
              <a:rPr lang="en-US" sz="4400" b="1" dirty="0"/>
              <a:t>VAE</a:t>
            </a:r>
          </a:p>
        </p:txBody>
      </p:sp>
    </p:spTree>
    <p:extLst>
      <p:ext uri="{BB962C8B-B14F-4D97-AF65-F5344CB8AC3E}">
        <p14:creationId xmlns:p14="http://schemas.microsoft.com/office/powerpoint/2010/main" val="1976907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a:extLst>
              <a:ext uri="{FF2B5EF4-FFF2-40B4-BE49-F238E27FC236}">
                <a16:creationId xmlns:a16="http://schemas.microsoft.com/office/drawing/2014/main" id="{6322C61E-1454-4E9C-914C-222F029C19EE}"/>
              </a:ext>
            </a:extLst>
          </p:cNvPr>
          <p:cNvGrpSpPr/>
          <p:nvPr/>
        </p:nvGrpSpPr>
        <p:grpSpPr>
          <a:xfrm>
            <a:off x="819947" y="1955746"/>
            <a:ext cx="8167035" cy="2822212"/>
            <a:chOff x="1092419" y="889410"/>
            <a:chExt cx="8167035" cy="2822212"/>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2419" y="1409068"/>
              <a:ext cx="2006872" cy="2271623"/>
            </a:xfrm>
            <a:prstGeom prst="rect">
              <a:avLst/>
            </a:prstGeom>
          </p:spPr>
        </p:pic>
        <p:sp>
          <p:nvSpPr>
            <p:cNvPr id="3" name="Oval 2">
              <a:extLst>
                <a:ext uri="{FF2B5EF4-FFF2-40B4-BE49-F238E27FC236}">
                  <a16:creationId xmlns:a16="http://schemas.microsoft.com/office/drawing/2014/main" id="{F340EBD3-36A0-491A-8FFD-F534FE3521FD}"/>
                </a:ext>
              </a:extLst>
            </p:cNvPr>
            <p:cNvSpPr/>
            <p:nvPr/>
          </p:nvSpPr>
          <p:spPr>
            <a:xfrm>
              <a:off x="3994727" y="1838036"/>
              <a:ext cx="355600" cy="32789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2C2B5C0C-7082-476A-B61E-9522FDDE63D0}"/>
                </a:ext>
              </a:extLst>
            </p:cNvPr>
            <p:cNvSpPr/>
            <p:nvPr/>
          </p:nvSpPr>
          <p:spPr>
            <a:xfrm>
              <a:off x="3994727" y="2433781"/>
              <a:ext cx="355600" cy="32789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711B04E-D362-4266-96BB-B352CAAAA212}"/>
                </a:ext>
              </a:extLst>
            </p:cNvPr>
            <p:cNvSpPr/>
            <p:nvPr/>
          </p:nvSpPr>
          <p:spPr>
            <a:xfrm>
              <a:off x="3994727" y="2974109"/>
              <a:ext cx="355600" cy="32789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7F7019A-A13B-4DBD-98C2-FF7506932E8A}"/>
                </a:ext>
              </a:extLst>
            </p:cNvPr>
            <p:cNvSpPr/>
            <p:nvPr/>
          </p:nvSpPr>
          <p:spPr>
            <a:xfrm>
              <a:off x="4998199" y="1594493"/>
              <a:ext cx="355600" cy="32789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E620447-6E46-4259-B5CB-B4D720814784}"/>
                </a:ext>
              </a:extLst>
            </p:cNvPr>
            <p:cNvSpPr/>
            <p:nvPr/>
          </p:nvSpPr>
          <p:spPr>
            <a:xfrm>
              <a:off x="4998199" y="2216988"/>
              <a:ext cx="355600" cy="32789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30C8F66-7B5D-4A80-869C-D6EBC196AA48}"/>
                </a:ext>
              </a:extLst>
            </p:cNvPr>
            <p:cNvSpPr/>
            <p:nvPr/>
          </p:nvSpPr>
          <p:spPr>
            <a:xfrm>
              <a:off x="4991763" y="2794522"/>
              <a:ext cx="355600" cy="32789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FBA06FE-9CC9-4C8E-BE55-8B95AD674DBC}"/>
                </a:ext>
              </a:extLst>
            </p:cNvPr>
            <p:cNvSpPr/>
            <p:nvPr/>
          </p:nvSpPr>
          <p:spPr>
            <a:xfrm>
              <a:off x="4963562" y="3383731"/>
              <a:ext cx="355600" cy="32789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0BABE01-79B2-4B5B-BB3D-EC6822B1E4C9}"/>
                </a:ext>
              </a:extLst>
            </p:cNvPr>
            <p:cNvSpPr/>
            <p:nvPr/>
          </p:nvSpPr>
          <p:spPr>
            <a:xfrm>
              <a:off x="6001671" y="1888008"/>
              <a:ext cx="355600" cy="327891"/>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DB90982-DB94-4014-B1C5-645BDD4E59A1}"/>
                </a:ext>
              </a:extLst>
            </p:cNvPr>
            <p:cNvSpPr/>
            <p:nvPr/>
          </p:nvSpPr>
          <p:spPr>
            <a:xfrm>
              <a:off x="6001671" y="2466631"/>
              <a:ext cx="355600" cy="327891"/>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E81E939-D2AB-467E-BA9D-A69214C46D74}"/>
                </a:ext>
              </a:extLst>
            </p:cNvPr>
            <p:cNvSpPr/>
            <p:nvPr/>
          </p:nvSpPr>
          <p:spPr>
            <a:xfrm>
              <a:off x="6036798" y="3101109"/>
              <a:ext cx="355600" cy="327891"/>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809D85A0-2114-4E37-9B81-4406AD713539}"/>
                </a:ext>
              </a:extLst>
            </p:cNvPr>
            <p:cNvSpPr/>
            <p:nvPr/>
          </p:nvSpPr>
          <p:spPr>
            <a:xfrm>
              <a:off x="3186545" y="2466631"/>
              <a:ext cx="567054" cy="401260"/>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18BA9391-2422-4009-94AE-E14CE8D89574}"/>
                </a:ext>
              </a:extLst>
            </p:cNvPr>
            <p:cNvCxnSpPr>
              <a:stCxn id="3" idx="6"/>
              <a:endCxn id="6" idx="2"/>
            </p:cNvCxnSpPr>
            <p:nvPr/>
          </p:nvCxnSpPr>
          <p:spPr>
            <a:xfrm flipV="1">
              <a:off x="4350327" y="1758439"/>
              <a:ext cx="647872" cy="243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FCCF46C-202E-46A8-AF54-73920A50B3C2}"/>
                </a:ext>
              </a:extLst>
            </p:cNvPr>
            <p:cNvCxnSpPr>
              <a:stCxn id="3" idx="6"/>
              <a:endCxn id="7" idx="2"/>
            </p:cNvCxnSpPr>
            <p:nvPr/>
          </p:nvCxnSpPr>
          <p:spPr>
            <a:xfrm>
              <a:off x="4350327" y="2001982"/>
              <a:ext cx="647872" cy="378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666739C-00BD-4012-AB9C-13C139ACC194}"/>
                </a:ext>
              </a:extLst>
            </p:cNvPr>
            <p:cNvCxnSpPr>
              <a:stCxn id="3" idx="6"/>
              <a:endCxn id="8" idx="2"/>
            </p:cNvCxnSpPr>
            <p:nvPr/>
          </p:nvCxnSpPr>
          <p:spPr>
            <a:xfrm>
              <a:off x="4350327" y="2001982"/>
              <a:ext cx="641436" cy="956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CE6B124-87CC-4482-9991-A0A51C310A42}"/>
                </a:ext>
              </a:extLst>
            </p:cNvPr>
            <p:cNvCxnSpPr>
              <a:stCxn id="3" idx="6"/>
              <a:endCxn id="9" idx="2"/>
            </p:cNvCxnSpPr>
            <p:nvPr/>
          </p:nvCxnSpPr>
          <p:spPr>
            <a:xfrm>
              <a:off x="4350327" y="2001982"/>
              <a:ext cx="613235" cy="1545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0A0871D-45D7-4A46-8829-5883CEF28F48}"/>
                </a:ext>
              </a:extLst>
            </p:cNvPr>
            <p:cNvCxnSpPr>
              <a:stCxn id="4" idx="6"/>
              <a:endCxn id="6" idx="2"/>
            </p:cNvCxnSpPr>
            <p:nvPr/>
          </p:nvCxnSpPr>
          <p:spPr>
            <a:xfrm flipV="1">
              <a:off x="4350327" y="1758439"/>
              <a:ext cx="647872" cy="839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8D2EFF6-73C2-4AC4-8AD6-A53B1166C191}"/>
                </a:ext>
              </a:extLst>
            </p:cNvPr>
            <p:cNvCxnSpPr>
              <a:stCxn id="4" idx="6"/>
              <a:endCxn id="7" idx="2"/>
            </p:cNvCxnSpPr>
            <p:nvPr/>
          </p:nvCxnSpPr>
          <p:spPr>
            <a:xfrm flipV="1">
              <a:off x="4350327" y="2380934"/>
              <a:ext cx="647872" cy="216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18D2BCE-11BD-41C7-8842-05FB5A42C995}"/>
                </a:ext>
              </a:extLst>
            </p:cNvPr>
            <p:cNvCxnSpPr>
              <a:stCxn id="4" idx="6"/>
              <a:endCxn id="8" idx="2"/>
            </p:cNvCxnSpPr>
            <p:nvPr/>
          </p:nvCxnSpPr>
          <p:spPr>
            <a:xfrm>
              <a:off x="4350327" y="2597727"/>
              <a:ext cx="641436" cy="360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3314716-EB2D-4BEF-BB01-F4E3470F4562}"/>
                </a:ext>
              </a:extLst>
            </p:cNvPr>
            <p:cNvCxnSpPr>
              <a:stCxn id="4" idx="6"/>
              <a:endCxn id="9" idx="2"/>
            </p:cNvCxnSpPr>
            <p:nvPr/>
          </p:nvCxnSpPr>
          <p:spPr>
            <a:xfrm>
              <a:off x="4350327" y="2597727"/>
              <a:ext cx="613235" cy="949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2D9849D-146C-40A8-9BE5-F6E64654C5A5}"/>
                </a:ext>
              </a:extLst>
            </p:cNvPr>
            <p:cNvCxnSpPr>
              <a:stCxn id="5" idx="6"/>
              <a:endCxn id="6" idx="2"/>
            </p:cNvCxnSpPr>
            <p:nvPr/>
          </p:nvCxnSpPr>
          <p:spPr>
            <a:xfrm flipV="1">
              <a:off x="4350327" y="1758439"/>
              <a:ext cx="647872" cy="1379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09F7D17-0C13-40C6-9687-CC9274AAB03A}"/>
                </a:ext>
              </a:extLst>
            </p:cNvPr>
            <p:cNvCxnSpPr>
              <a:stCxn id="5" idx="5"/>
              <a:endCxn id="7" idx="2"/>
            </p:cNvCxnSpPr>
            <p:nvPr/>
          </p:nvCxnSpPr>
          <p:spPr>
            <a:xfrm flipV="1">
              <a:off x="4298251" y="2380934"/>
              <a:ext cx="699948" cy="873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056EFC9-B606-4EC5-B21A-8E55E8594ECC}"/>
                </a:ext>
              </a:extLst>
            </p:cNvPr>
            <p:cNvCxnSpPr>
              <a:stCxn id="5" idx="5"/>
              <a:endCxn id="8" idx="2"/>
            </p:cNvCxnSpPr>
            <p:nvPr/>
          </p:nvCxnSpPr>
          <p:spPr>
            <a:xfrm flipV="1">
              <a:off x="4298251" y="2958468"/>
              <a:ext cx="693512" cy="295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E0FF056-E157-4A18-95AC-B444B0D7EDD2}"/>
                </a:ext>
              </a:extLst>
            </p:cNvPr>
            <p:cNvCxnSpPr>
              <a:stCxn id="5" idx="4"/>
              <a:endCxn id="9" idx="2"/>
            </p:cNvCxnSpPr>
            <p:nvPr/>
          </p:nvCxnSpPr>
          <p:spPr>
            <a:xfrm>
              <a:off x="4172527" y="3302000"/>
              <a:ext cx="791035" cy="245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A0B42F1-5EAF-4111-8A0C-A6AE46B21365}"/>
                </a:ext>
              </a:extLst>
            </p:cNvPr>
            <p:cNvCxnSpPr>
              <a:stCxn id="6" idx="6"/>
              <a:endCxn id="10" idx="2"/>
            </p:cNvCxnSpPr>
            <p:nvPr/>
          </p:nvCxnSpPr>
          <p:spPr>
            <a:xfrm>
              <a:off x="5353799" y="1758439"/>
              <a:ext cx="647872" cy="293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E2AB74A-9C25-4B83-8928-09DFEC530695}"/>
                </a:ext>
              </a:extLst>
            </p:cNvPr>
            <p:cNvCxnSpPr>
              <a:stCxn id="6" idx="6"/>
              <a:endCxn id="11" idx="2"/>
            </p:cNvCxnSpPr>
            <p:nvPr/>
          </p:nvCxnSpPr>
          <p:spPr>
            <a:xfrm>
              <a:off x="5353799" y="1758439"/>
              <a:ext cx="647872" cy="872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9D6AE96-AA70-4493-B4F1-70EC73D73F5E}"/>
                </a:ext>
              </a:extLst>
            </p:cNvPr>
            <p:cNvCxnSpPr>
              <a:stCxn id="6" idx="6"/>
              <a:endCxn id="12" idx="2"/>
            </p:cNvCxnSpPr>
            <p:nvPr/>
          </p:nvCxnSpPr>
          <p:spPr>
            <a:xfrm>
              <a:off x="5353799" y="1758439"/>
              <a:ext cx="682999" cy="1506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BE8626C-96F2-49DC-A5F4-5768EFD9F922}"/>
                </a:ext>
              </a:extLst>
            </p:cNvPr>
            <p:cNvCxnSpPr>
              <a:stCxn id="7" idx="6"/>
              <a:endCxn id="10" idx="3"/>
            </p:cNvCxnSpPr>
            <p:nvPr/>
          </p:nvCxnSpPr>
          <p:spPr>
            <a:xfrm flipV="1">
              <a:off x="5353799" y="2167880"/>
              <a:ext cx="699948" cy="2130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35D42D1-BEF1-44B3-A20D-77C7E26BE9F8}"/>
                </a:ext>
              </a:extLst>
            </p:cNvPr>
            <p:cNvCxnSpPr>
              <a:stCxn id="7" idx="6"/>
              <a:endCxn id="11" idx="2"/>
            </p:cNvCxnSpPr>
            <p:nvPr/>
          </p:nvCxnSpPr>
          <p:spPr>
            <a:xfrm>
              <a:off x="5353799" y="2380934"/>
              <a:ext cx="647872" cy="249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77C29D06-686E-4B86-8F7B-5065A1A12A1C}"/>
                </a:ext>
              </a:extLst>
            </p:cNvPr>
            <p:cNvCxnSpPr>
              <a:stCxn id="7" idx="6"/>
              <a:endCxn id="12" idx="2"/>
            </p:cNvCxnSpPr>
            <p:nvPr/>
          </p:nvCxnSpPr>
          <p:spPr>
            <a:xfrm>
              <a:off x="5353799" y="2380934"/>
              <a:ext cx="682999" cy="8841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F6B96DA-479C-4318-8900-84251120E31D}"/>
                </a:ext>
              </a:extLst>
            </p:cNvPr>
            <p:cNvCxnSpPr>
              <a:stCxn id="8" idx="6"/>
              <a:endCxn id="10" idx="3"/>
            </p:cNvCxnSpPr>
            <p:nvPr/>
          </p:nvCxnSpPr>
          <p:spPr>
            <a:xfrm flipV="1">
              <a:off x="5347363" y="2167880"/>
              <a:ext cx="706384" cy="790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B67B2CE-E2AA-44CA-ABCD-F28371C49805}"/>
                </a:ext>
              </a:extLst>
            </p:cNvPr>
            <p:cNvCxnSpPr>
              <a:stCxn id="8" idx="6"/>
              <a:endCxn id="11" idx="2"/>
            </p:cNvCxnSpPr>
            <p:nvPr/>
          </p:nvCxnSpPr>
          <p:spPr>
            <a:xfrm flipV="1">
              <a:off x="5347363" y="2630577"/>
              <a:ext cx="654308" cy="327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4A83E05-12E4-43EB-AEAF-EE3929A15AB5}"/>
                </a:ext>
              </a:extLst>
            </p:cNvPr>
            <p:cNvCxnSpPr>
              <a:stCxn id="8" idx="6"/>
              <a:endCxn id="12" idx="2"/>
            </p:cNvCxnSpPr>
            <p:nvPr/>
          </p:nvCxnSpPr>
          <p:spPr>
            <a:xfrm>
              <a:off x="5347363" y="2958468"/>
              <a:ext cx="689435" cy="306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C8FAF2E8-51A4-41A4-BC1F-B3DCCC53B95E}"/>
                </a:ext>
              </a:extLst>
            </p:cNvPr>
            <p:cNvCxnSpPr>
              <a:stCxn id="9" idx="6"/>
              <a:endCxn id="10" idx="3"/>
            </p:cNvCxnSpPr>
            <p:nvPr/>
          </p:nvCxnSpPr>
          <p:spPr>
            <a:xfrm flipV="1">
              <a:off x="5319162" y="2167880"/>
              <a:ext cx="734585" cy="1379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AE9D04AD-FA7B-442E-AF8F-B22FEED331F7}"/>
                </a:ext>
              </a:extLst>
            </p:cNvPr>
            <p:cNvCxnSpPr>
              <a:stCxn id="9" idx="6"/>
              <a:endCxn id="11" idx="3"/>
            </p:cNvCxnSpPr>
            <p:nvPr/>
          </p:nvCxnSpPr>
          <p:spPr>
            <a:xfrm flipV="1">
              <a:off x="5319162" y="2746503"/>
              <a:ext cx="734585" cy="801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517BB956-4A84-4172-B498-AD2798E94C07}"/>
                </a:ext>
              </a:extLst>
            </p:cNvPr>
            <p:cNvCxnSpPr>
              <a:stCxn id="9" idx="6"/>
              <a:endCxn id="12" idx="2"/>
            </p:cNvCxnSpPr>
            <p:nvPr/>
          </p:nvCxnSpPr>
          <p:spPr>
            <a:xfrm flipV="1">
              <a:off x="5319162" y="3265055"/>
              <a:ext cx="717636" cy="282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Arrow: Right 61">
              <a:extLst>
                <a:ext uri="{FF2B5EF4-FFF2-40B4-BE49-F238E27FC236}">
                  <a16:creationId xmlns:a16="http://schemas.microsoft.com/office/drawing/2014/main" id="{221D06FB-A00E-4D9D-B6D5-EA1CEBEC9D22}"/>
                </a:ext>
              </a:extLst>
            </p:cNvPr>
            <p:cNvSpPr/>
            <p:nvPr/>
          </p:nvSpPr>
          <p:spPr>
            <a:xfrm>
              <a:off x="6721616" y="2380933"/>
              <a:ext cx="567054" cy="401260"/>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18440815-8E01-4976-B6BC-0408A842B7D3}"/>
                </a:ext>
              </a:extLst>
            </p:cNvPr>
            <p:cNvSpPr/>
            <p:nvPr/>
          </p:nvSpPr>
          <p:spPr>
            <a:xfrm>
              <a:off x="7638473" y="1667164"/>
              <a:ext cx="217054" cy="46181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EF920E0B-3F1F-4FC2-99FE-384FAF9BAA65}"/>
                </a:ext>
              </a:extLst>
            </p:cNvPr>
            <p:cNvSpPr/>
            <p:nvPr/>
          </p:nvSpPr>
          <p:spPr>
            <a:xfrm>
              <a:off x="7638473" y="2146365"/>
              <a:ext cx="217054" cy="46181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88FE04E-974E-45A2-820D-9F9AD95246E2}"/>
                </a:ext>
              </a:extLst>
            </p:cNvPr>
            <p:cNvSpPr/>
            <p:nvPr/>
          </p:nvSpPr>
          <p:spPr>
            <a:xfrm>
              <a:off x="7638473" y="2597726"/>
              <a:ext cx="217054" cy="46181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B338370-49E4-47BC-9478-9520366E5D0A}"/>
                </a:ext>
              </a:extLst>
            </p:cNvPr>
            <p:cNvSpPr/>
            <p:nvPr/>
          </p:nvSpPr>
          <p:spPr>
            <a:xfrm>
              <a:off x="7638473" y="3074879"/>
              <a:ext cx="217054" cy="46181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AAEAD039-20B4-4319-A050-A5AE154D295D}"/>
                </a:ext>
              </a:extLst>
            </p:cNvPr>
            <p:cNvSpPr/>
            <p:nvPr/>
          </p:nvSpPr>
          <p:spPr>
            <a:xfrm>
              <a:off x="7885546" y="1674287"/>
              <a:ext cx="217054" cy="46181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C4BAEC18-5765-474B-B47A-A92C9FFA3D79}"/>
                </a:ext>
              </a:extLst>
            </p:cNvPr>
            <p:cNvSpPr/>
            <p:nvPr/>
          </p:nvSpPr>
          <p:spPr>
            <a:xfrm>
              <a:off x="7885546" y="2148935"/>
              <a:ext cx="217054" cy="46181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DC346A09-3162-4078-993D-BDAA5FD18A90}"/>
                </a:ext>
              </a:extLst>
            </p:cNvPr>
            <p:cNvSpPr/>
            <p:nvPr/>
          </p:nvSpPr>
          <p:spPr>
            <a:xfrm>
              <a:off x="7887856" y="2616024"/>
              <a:ext cx="217054" cy="46181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1DE7F7E7-C182-42FF-BA16-952D0FDDA865}"/>
                </a:ext>
              </a:extLst>
            </p:cNvPr>
            <p:cNvSpPr/>
            <p:nvPr/>
          </p:nvSpPr>
          <p:spPr>
            <a:xfrm>
              <a:off x="7885546" y="3062111"/>
              <a:ext cx="217053" cy="48556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E81FCE0C-8A5E-4118-91F0-8C05A41BFA72}"/>
                </a:ext>
              </a:extLst>
            </p:cNvPr>
            <p:cNvSpPr/>
            <p:nvPr/>
          </p:nvSpPr>
          <p:spPr>
            <a:xfrm>
              <a:off x="8132618" y="1674287"/>
              <a:ext cx="217054" cy="46181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8D077E75-329E-4337-85A7-29CC1F2FE25A}"/>
                </a:ext>
              </a:extLst>
            </p:cNvPr>
            <p:cNvSpPr/>
            <p:nvPr/>
          </p:nvSpPr>
          <p:spPr>
            <a:xfrm>
              <a:off x="8132618" y="2136105"/>
              <a:ext cx="217054" cy="46181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801F3849-B865-4F0D-AB1D-B9CD3A04D150}"/>
                </a:ext>
              </a:extLst>
            </p:cNvPr>
            <p:cNvSpPr/>
            <p:nvPr/>
          </p:nvSpPr>
          <p:spPr>
            <a:xfrm>
              <a:off x="8148781" y="2618770"/>
              <a:ext cx="217054" cy="46181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9B50C76D-BC39-48DD-9394-914EA09EE9DD}"/>
                </a:ext>
              </a:extLst>
            </p:cNvPr>
            <p:cNvSpPr/>
            <p:nvPr/>
          </p:nvSpPr>
          <p:spPr>
            <a:xfrm>
              <a:off x="8146470" y="3074879"/>
              <a:ext cx="217054" cy="46181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DC7FEC32-E39D-44CD-BD41-645E99C212B2}"/>
                </a:ext>
              </a:extLst>
            </p:cNvPr>
            <p:cNvSpPr/>
            <p:nvPr/>
          </p:nvSpPr>
          <p:spPr>
            <a:xfrm>
              <a:off x="8366869" y="1693086"/>
              <a:ext cx="217054" cy="46181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9BB2B68C-0C7B-453E-BFF8-B67530998008}"/>
                </a:ext>
              </a:extLst>
            </p:cNvPr>
            <p:cNvSpPr/>
            <p:nvPr/>
          </p:nvSpPr>
          <p:spPr>
            <a:xfrm>
              <a:off x="8368141" y="2159610"/>
              <a:ext cx="217054" cy="46181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0A2DF925-0951-4DBE-B63B-DA8CADE784C7}"/>
                </a:ext>
              </a:extLst>
            </p:cNvPr>
            <p:cNvSpPr/>
            <p:nvPr/>
          </p:nvSpPr>
          <p:spPr>
            <a:xfrm>
              <a:off x="8363520" y="2630576"/>
              <a:ext cx="217054" cy="46181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ADE52FD7-518B-43EF-8BB9-CE760F3B5A57}"/>
                </a:ext>
              </a:extLst>
            </p:cNvPr>
            <p:cNvSpPr/>
            <p:nvPr/>
          </p:nvSpPr>
          <p:spPr>
            <a:xfrm>
              <a:off x="8368141" y="3068781"/>
              <a:ext cx="217054" cy="46181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BC09320D-1276-4A34-91F7-811B92D2A96D}"/>
                </a:ext>
              </a:extLst>
            </p:cNvPr>
            <p:cNvSpPr txBox="1"/>
            <p:nvPr/>
          </p:nvSpPr>
          <p:spPr>
            <a:xfrm>
              <a:off x="1092419" y="889410"/>
              <a:ext cx="2930018" cy="461665"/>
            </a:xfrm>
            <a:prstGeom prst="rect">
              <a:avLst/>
            </a:prstGeom>
            <a:noFill/>
          </p:spPr>
          <p:txBody>
            <a:bodyPr wrap="square" rtlCol="0">
              <a:spAutoFit/>
            </a:bodyPr>
            <a:lstStyle/>
            <a:p>
              <a:r>
                <a:rPr lang="en-US" sz="2400" b="1" dirty="0">
                  <a:solidFill>
                    <a:srgbClr val="FF0000"/>
                  </a:solidFill>
                </a:rPr>
                <a:t>mRNA Expressions</a:t>
              </a:r>
            </a:p>
          </p:txBody>
        </p:sp>
        <p:sp>
          <p:nvSpPr>
            <p:cNvPr id="80" name="TextBox 79">
              <a:extLst>
                <a:ext uri="{FF2B5EF4-FFF2-40B4-BE49-F238E27FC236}">
                  <a16:creationId xmlns:a16="http://schemas.microsoft.com/office/drawing/2014/main" id="{DA982DE7-108F-42B5-B7E7-E8DFCADE035D}"/>
                </a:ext>
              </a:extLst>
            </p:cNvPr>
            <p:cNvSpPr txBox="1"/>
            <p:nvPr/>
          </p:nvSpPr>
          <p:spPr>
            <a:xfrm>
              <a:off x="4340871" y="897638"/>
              <a:ext cx="2325255" cy="461665"/>
            </a:xfrm>
            <a:prstGeom prst="rect">
              <a:avLst/>
            </a:prstGeom>
            <a:noFill/>
          </p:spPr>
          <p:txBody>
            <a:bodyPr wrap="square" rtlCol="0">
              <a:spAutoFit/>
            </a:bodyPr>
            <a:lstStyle/>
            <a:p>
              <a:r>
                <a:rPr lang="en-US" sz="2400" b="1" dirty="0">
                  <a:solidFill>
                    <a:srgbClr val="FF0000"/>
                  </a:solidFill>
                </a:rPr>
                <a:t>Neural Networks</a:t>
              </a:r>
            </a:p>
          </p:txBody>
        </p:sp>
        <p:sp>
          <p:nvSpPr>
            <p:cNvPr id="81" name="TextBox 80">
              <a:extLst>
                <a:ext uri="{FF2B5EF4-FFF2-40B4-BE49-F238E27FC236}">
                  <a16:creationId xmlns:a16="http://schemas.microsoft.com/office/drawing/2014/main" id="{064BD218-F916-441F-8B3F-C09429B35105}"/>
                </a:ext>
              </a:extLst>
            </p:cNvPr>
            <p:cNvSpPr txBox="1"/>
            <p:nvPr/>
          </p:nvSpPr>
          <p:spPr>
            <a:xfrm>
              <a:off x="7375236" y="947403"/>
              <a:ext cx="1884218" cy="461665"/>
            </a:xfrm>
            <a:prstGeom prst="rect">
              <a:avLst/>
            </a:prstGeom>
            <a:noFill/>
          </p:spPr>
          <p:txBody>
            <a:bodyPr wrap="square" rtlCol="0">
              <a:spAutoFit/>
            </a:bodyPr>
            <a:lstStyle/>
            <a:p>
              <a:r>
                <a:rPr lang="en-US" sz="2400" b="1" dirty="0">
                  <a:solidFill>
                    <a:srgbClr val="FF0000"/>
                  </a:solidFill>
                </a:rPr>
                <a:t>Embedding</a:t>
              </a:r>
            </a:p>
          </p:txBody>
        </p:sp>
      </p:grpSp>
      <p:sp>
        <p:nvSpPr>
          <p:cNvPr id="140" name="TextBox 139">
            <a:extLst>
              <a:ext uri="{FF2B5EF4-FFF2-40B4-BE49-F238E27FC236}">
                <a16:creationId xmlns:a16="http://schemas.microsoft.com/office/drawing/2014/main" id="{D82B09BA-963C-4343-AC9A-DB4695E1F261}"/>
              </a:ext>
            </a:extLst>
          </p:cNvPr>
          <p:cNvSpPr txBox="1"/>
          <p:nvPr/>
        </p:nvSpPr>
        <p:spPr>
          <a:xfrm>
            <a:off x="819947" y="5709488"/>
            <a:ext cx="8956745" cy="646331"/>
          </a:xfrm>
          <a:prstGeom prst="rect">
            <a:avLst/>
          </a:prstGeom>
          <a:noFill/>
        </p:spPr>
        <p:txBody>
          <a:bodyPr wrap="square">
            <a:spAutoFit/>
          </a:bodyPr>
          <a:lstStyle/>
          <a:p>
            <a:pPr algn="l"/>
            <a:r>
              <a:rPr lang="en-US" b="1" i="0" dirty="0">
                <a:solidFill>
                  <a:srgbClr val="020202"/>
                </a:solidFill>
                <a:effectLst/>
                <a:latin typeface="MuseoSans"/>
              </a:rPr>
              <a:t>Embedding of Genes Using Cancer Gene Expression Data: Biological Relevance and Potential Application on Biomarker Discovery, Front. Genet., 04 January 2019 </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DE956F8-F2B9-4338-AD4D-A16742F93EEF}"/>
                  </a:ext>
                </a:extLst>
              </p:cNvPr>
              <p:cNvSpPr txBox="1"/>
              <p:nvPr/>
            </p:nvSpPr>
            <p:spPr>
              <a:xfrm>
                <a:off x="8986982" y="2036965"/>
                <a:ext cx="2747819" cy="4446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acc>
                            <m:accPr>
                              <m:chr m:val="̂"/>
                              <m:ctrlPr>
                                <a:rPr lang="en-US" sz="2000" b="1" i="1" smtClean="0">
                                  <a:latin typeface="Cambria Math" panose="02040503050406030204" pitchFamily="18" charset="0"/>
                                </a:rPr>
                              </m:ctrlPr>
                            </m:accPr>
                            <m:e>
                              <m:r>
                                <a:rPr lang="en-US" sz="2000" b="1" i="1" smtClean="0">
                                  <a:latin typeface="Cambria Math" panose="02040503050406030204" pitchFamily="18" charset="0"/>
                                </a:rPr>
                                <m:t>𝑬</m:t>
                              </m:r>
                            </m:e>
                          </m:acc>
                        </m:e>
                        <m:sub>
                          <m:r>
                            <a:rPr lang="en-US" sz="2000" b="1" i="1" smtClean="0">
                              <a:latin typeface="Cambria Math" panose="02040503050406030204" pitchFamily="18" charset="0"/>
                            </a:rPr>
                            <m:t>𝒈𝒔</m:t>
                          </m:r>
                        </m:sub>
                      </m:sSub>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𝑬</m:t>
                          </m:r>
                        </m:e>
                        <m:sub>
                          <m:r>
                            <a:rPr lang="en-US" sz="2000" b="1" i="1" smtClean="0">
                              <a:latin typeface="Cambria Math" panose="02040503050406030204" pitchFamily="18" charset="0"/>
                            </a:rPr>
                            <m:t>𝒈</m:t>
                          </m:r>
                        </m:sub>
                      </m:sSub>
                      <m:sSubSup>
                        <m:sSubSupPr>
                          <m:ctrlPr>
                            <a:rPr lang="en-US" sz="2000" b="1" i="1" smtClean="0">
                              <a:latin typeface="Cambria Math" panose="02040503050406030204" pitchFamily="18" charset="0"/>
                            </a:rPr>
                          </m:ctrlPr>
                        </m:sSubSupPr>
                        <m:e>
                          <m:r>
                            <a:rPr lang="en-US" sz="2000" b="1" i="1" smtClean="0">
                              <a:latin typeface="Cambria Math" panose="02040503050406030204" pitchFamily="18" charset="0"/>
                            </a:rPr>
                            <m:t>𝑺</m:t>
                          </m:r>
                        </m:e>
                        <m:sub>
                          <m:r>
                            <a:rPr lang="en-US" sz="2000" b="1" i="1" smtClean="0">
                              <a:latin typeface="Cambria Math" panose="02040503050406030204" pitchFamily="18" charset="0"/>
                            </a:rPr>
                            <m:t>𝒔</m:t>
                          </m:r>
                        </m:sub>
                        <m:sup>
                          <m:r>
                            <a:rPr lang="en-US" sz="2000" b="1" i="1" smtClean="0">
                              <a:latin typeface="Cambria Math" panose="02040503050406030204" pitchFamily="18" charset="0"/>
                            </a:rPr>
                            <m:t>𝑻</m:t>
                          </m:r>
                        </m:sup>
                      </m:sSubSup>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𝒃</m:t>
                          </m:r>
                        </m:e>
                        <m:sub>
                          <m:r>
                            <a:rPr lang="en-US" sz="2000" b="1" i="1" smtClean="0">
                              <a:latin typeface="Cambria Math" panose="02040503050406030204" pitchFamily="18" charset="0"/>
                            </a:rPr>
                            <m:t>𝒈</m:t>
                          </m:r>
                        </m:sub>
                      </m:sSub>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𝒃</m:t>
                          </m:r>
                        </m:e>
                        <m:sub>
                          <m:r>
                            <a:rPr lang="en-US" sz="2000" b="1" i="1" smtClean="0">
                              <a:latin typeface="Cambria Math" panose="02040503050406030204" pitchFamily="18" charset="0"/>
                            </a:rPr>
                            <m:t>𝒔</m:t>
                          </m:r>
                        </m:sub>
                      </m:sSub>
                    </m:oMath>
                  </m:oMathPara>
                </a14:m>
                <a:endParaRPr lang="en-US" sz="2000" b="1" dirty="0"/>
              </a:p>
            </p:txBody>
          </p:sp>
        </mc:Choice>
        <mc:Fallback xmlns="">
          <p:sp>
            <p:nvSpPr>
              <p:cNvPr id="16" name="TextBox 15">
                <a:extLst>
                  <a:ext uri="{FF2B5EF4-FFF2-40B4-BE49-F238E27FC236}">
                    <a16:creationId xmlns:a16="http://schemas.microsoft.com/office/drawing/2014/main" id="{BDE956F8-F2B9-4338-AD4D-A16742F93EEF}"/>
                  </a:ext>
                </a:extLst>
              </p:cNvPr>
              <p:cNvSpPr txBox="1">
                <a:spLocks noRot="1" noChangeAspect="1" noMove="1" noResize="1" noEditPoints="1" noAdjustHandles="1" noChangeArrowheads="1" noChangeShapeType="1" noTextEdit="1"/>
              </p:cNvSpPr>
              <p:nvPr/>
            </p:nvSpPr>
            <p:spPr>
              <a:xfrm>
                <a:off x="8986982" y="2036965"/>
                <a:ext cx="2747819" cy="444674"/>
              </a:xfrm>
              <a:prstGeom prst="rect">
                <a:avLst/>
              </a:prstGeom>
              <a:blipFill>
                <a:blip r:embed="rId3"/>
                <a:stretch>
                  <a:fillRect t="-6849" b="-54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0B12918-F79D-4E33-A3DC-CDCC5FEF3AF6}"/>
                  </a:ext>
                </a:extLst>
              </p:cNvPr>
              <p:cNvSpPr txBox="1"/>
              <p:nvPr/>
            </p:nvSpPr>
            <p:spPr>
              <a:xfrm>
                <a:off x="8862286" y="3002454"/>
                <a:ext cx="3158833" cy="7359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𝓛</m:t>
                      </m:r>
                      <m:r>
                        <a:rPr lang="en-US" sz="2000" b="1" i="1" smtClean="0">
                          <a:latin typeface="Cambria Math" panose="02040503050406030204" pitchFamily="18" charset="0"/>
                          <a:ea typeface="Cambria Math" panose="02040503050406030204" pitchFamily="18" charset="0"/>
                        </a:rPr>
                        <m:t>=</m:t>
                      </m:r>
                      <m:nary>
                        <m:naryPr>
                          <m:chr m:val="∑"/>
                          <m:limLoc m:val="subSup"/>
                          <m:supHide m:val="on"/>
                          <m:ctrlPr>
                            <a:rPr lang="en-US" sz="2000" b="1" i="1" smtClean="0">
                              <a:latin typeface="Cambria Math" panose="02040503050406030204" pitchFamily="18" charset="0"/>
                              <a:ea typeface="Cambria Math" panose="02040503050406030204" pitchFamily="18" charset="0"/>
                            </a:rPr>
                          </m:ctrlPr>
                        </m:naryPr>
                        <m:sub>
                          <m:r>
                            <m:rPr>
                              <m:brk m:alnAt="9"/>
                            </m:rPr>
                            <a:rPr lang="en-US" sz="2000" b="1" i="1" smtClean="0">
                              <a:latin typeface="Cambria Math" panose="02040503050406030204" pitchFamily="18" charset="0"/>
                              <a:ea typeface="Cambria Math" panose="02040503050406030204" pitchFamily="18" charset="0"/>
                            </a:rPr>
                            <m:t>𝒈</m:t>
                          </m:r>
                        </m:sub>
                        <m:sup/>
                        <m:e>
                          <m:nary>
                            <m:naryPr>
                              <m:chr m:val="∑"/>
                              <m:limLoc m:val="subSup"/>
                              <m:supHide m:val="on"/>
                              <m:ctrlPr>
                                <a:rPr lang="en-US" sz="2000" b="1" i="1" smtClean="0">
                                  <a:latin typeface="Cambria Math" panose="02040503050406030204" pitchFamily="18" charset="0"/>
                                  <a:ea typeface="Cambria Math" panose="02040503050406030204" pitchFamily="18" charset="0"/>
                                </a:rPr>
                              </m:ctrlPr>
                            </m:naryPr>
                            <m:sub>
                              <m:r>
                                <m:rPr>
                                  <m:brk m:alnAt="9"/>
                                </m:rPr>
                                <a:rPr lang="en-US" sz="2000" b="1" i="1" smtClean="0">
                                  <a:latin typeface="Cambria Math" panose="02040503050406030204" pitchFamily="18" charset="0"/>
                                  <a:ea typeface="Cambria Math" panose="02040503050406030204" pitchFamily="18" charset="0"/>
                                </a:rPr>
                                <m:t>𝒔</m:t>
                              </m:r>
                            </m:sub>
                            <m:sup/>
                            <m:e>
                              <m:sSup>
                                <m:sSupPr>
                                  <m:ctrlPr>
                                    <a:rPr lang="en-US" sz="2000" b="1" i="1" smtClean="0">
                                      <a:latin typeface="Cambria Math" panose="02040503050406030204" pitchFamily="18" charset="0"/>
                                      <a:ea typeface="Cambria Math" panose="02040503050406030204" pitchFamily="18" charset="0"/>
                                    </a:rPr>
                                  </m:ctrlPr>
                                </m:sSupPr>
                                <m:e>
                                  <m:d>
                                    <m:dPr>
                                      <m:ctrlPr>
                                        <a:rPr lang="en-US" sz="2000" b="1" i="1" smtClean="0">
                                          <a:latin typeface="Cambria Math" panose="02040503050406030204" pitchFamily="18" charset="0"/>
                                          <a:ea typeface="Cambria Math" panose="02040503050406030204" pitchFamily="18" charset="0"/>
                                        </a:rPr>
                                      </m:ctrlPr>
                                    </m:dPr>
                                    <m:e>
                                      <m:sSub>
                                        <m:sSubPr>
                                          <m:ctrlPr>
                                            <a:rPr lang="en-US" sz="2000" b="1" i="1" smtClean="0">
                                              <a:latin typeface="Cambria Math" panose="02040503050406030204" pitchFamily="18" charset="0"/>
                                              <a:ea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𝑬</m:t>
                                          </m:r>
                                        </m:e>
                                        <m:sub>
                                          <m:r>
                                            <a:rPr lang="en-US" sz="2000" b="1" i="1" smtClean="0">
                                              <a:latin typeface="Cambria Math" panose="02040503050406030204" pitchFamily="18" charset="0"/>
                                              <a:ea typeface="Cambria Math" panose="02040503050406030204" pitchFamily="18" charset="0"/>
                                            </a:rPr>
                                            <m:t>𝒈𝒔</m:t>
                                          </m:r>
                                        </m:sub>
                                      </m:sSub>
                                      <m:r>
                                        <a:rPr lang="en-US" sz="2000" b="1" i="1" smtClean="0">
                                          <a:latin typeface="Cambria Math" panose="02040503050406030204" pitchFamily="18" charset="0"/>
                                          <a:ea typeface="Cambria Math" panose="02040503050406030204" pitchFamily="18" charset="0"/>
                                        </a:rPr>
                                        <m:t>−</m:t>
                                      </m:r>
                                      <m:sSub>
                                        <m:sSubPr>
                                          <m:ctrlPr>
                                            <a:rPr lang="en-US" sz="2000" b="1" i="1">
                                              <a:latin typeface="Cambria Math" panose="02040503050406030204" pitchFamily="18" charset="0"/>
                                            </a:rPr>
                                          </m:ctrlPr>
                                        </m:sSubPr>
                                        <m:e>
                                          <m:acc>
                                            <m:accPr>
                                              <m:chr m:val="̂"/>
                                              <m:ctrlPr>
                                                <a:rPr lang="en-US" sz="2000" b="1" i="1">
                                                  <a:latin typeface="Cambria Math" panose="02040503050406030204" pitchFamily="18" charset="0"/>
                                                </a:rPr>
                                              </m:ctrlPr>
                                            </m:accPr>
                                            <m:e>
                                              <m:r>
                                                <a:rPr lang="en-US" sz="2000" b="1" i="1">
                                                  <a:latin typeface="Cambria Math" panose="02040503050406030204" pitchFamily="18" charset="0"/>
                                                </a:rPr>
                                                <m:t>𝑬</m:t>
                                              </m:r>
                                            </m:e>
                                          </m:acc>
                                        </m:e>
                                        <m:sub>
                                          <m:r>
                                            <a:rPr lang="en-US" sz="2000" b="1" i="1">
                                              <a:latin typeface="Cambria Math" panose="02040503050406030204" pitchFamily="18" charset="0"/>
                                            </a:rPr>
                                            <m:t>𝒈𝒔</m:t>
                                          </m:r>
                                        </m:sub>
                                      </m:sSub>
                                    </m:e>
                                  </m:d>
                                </m:e>
                                <m:sup>
                                  <m:r>
                                    <a:rPr lang="en-US" sz="2000" b="1" i="1" smtClean="0">
                                      <a:latin typeface="Cambria Math" panose="02040503050406030204" pitchFamily="18" charset="0"/>
                                      <a:ea typeface="Cambria Math" panose="02040503050406030204" pitchFamily="18" charset="0"/>
                                    </a:rPr>
                                    <m:t>𝟐</m:t>
                                  </m:r>
                                </m:sup>
                              </m:sSup>
                            </m:e>
                          </m:nary>
                        </m:e>
                      </m:nary>
                    </m:oMath>
                  </m:oMathPara>
                </a14:m>
                <a:endParaRPr lang="en-US" sz="2000" b="1" dirty="0"/>
              </a:p>
            </p:txBody>
          </p:sp>
        </mc:Choice>
        <mc:Fallback xmlns="">
          <p:sp>
            <p:nvSpPr>
              <p:cNvPr id="18" name="TextBox 17">
                <a:extLst>
                  <a:ext uri="{FF2B5EF4-FFF2-40B4-BE49-F238E27FC236}">
                    <a16:creationId xmlns:a16="http://schemas.microsoft.com/office/drawing/2014/main" id="{50B12918-F79D-4E33-A3DC-CDCC5FEF3AF6}"/>
                  </a:ext>
                </a:extLst>
              </p:cNvPr>
              <p:cNvSpPr txBox="1">
                <a:spLocks noRot="1" noChangeAspect="1" noMove="1" noResize="1" noEditPoints="1" noAdjustHandles="1" noChangeArrowheads="1" noChangeShapeType="1" noTextEdit="1"/>
              </p:cNvSpPr>
              <p:nvPr/>
            </p:nvSpPr>
            <p:spPr>
              <a:xfrm>
                <a:off x="8862286" y="3002454"/>
                <a:ext cx="3158833" cy="735971"/>
              </a:xfrm>
              <a:prstGeom prst="rect">
                <a:avLst/>
              </a:prstGeom>
              <a:blipFill>
                <a:blip r:embed="rId4"/>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C5C0D57A-C27F-E4CA-32F5-E2BC2D5C18B4}"/>
              </a:ext>
            </a:extLst>
          </p:cNvPr>
          <p:cNvSpPr txBox="1"/>
          <p:nvPr/>
        </p:nvSpPr>
        <p:spPr>
          <a:xfrm>
            <a:off x="2284956" y="614445"/>
            <a:ext cx="6483927" cy="584775"/>
          </a:xfrm>
          <a:prstGeom prst="rect">
            <a:avLst/>
          </a:prstGeom>
          <a:noFill/>
        </p:spPr>
        <p:txBody>
          <a:bodyPr wrap="square" rtlCol="0">
            <a:spAutoFit/>
          </a:bodyPr>
          <a:lstStyle/>
          <a:p>
            <a:r>
              <a:rPr lang="en-US" sz="3200" b="1" dirty="0">
                <a:solidFill>
                  <a:srgbClr val="FF0000"/>
                </a:solidFill>
                <a:latin typeface="Arial" panose="020B0604020202020204" pitchFamily="34" charset="0"/>
                <a:cs typeface="Arial" panose="020B0604020202020204" pitchFamily="34" charset="0"/>
              </a:rPr>
              <a:t>1.1.5.  Gene Express Embedding</a:t>
            </a:r>
          </a:p>
        </p:txBody>
      </p:sp>
    </p:spTree>
    <p:extLst>
      <p:ext uri="{BB962C8B-B14F-4D97-AF65-F5344CB8AC3E}">
        <p14:creationId xmlns:p14="http://schemas.microsoft.com/office/powerpoint/2010/main" val="18681004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B7FE73-1D0B-4E8C-AAEF-494B674A316A}"/>
              </a:ext>
            </a:extLst>
          </p:cNvPr>
          <p:cNvSpPr txBox="1"/>
          <p:nvPr/>
        </p:nvSpPr>
        <p:spPr>
          <a:xfrm>
            <a:off x="2087418" y="533461"/>
            <a:ext cx="8566727" cy="584775"/>
          </a:xfrm>
          <a:prstGeom prst="rect">
            <a:avLst/>
          </a:prstGeom>
          <a:noFill/>
        </p:spPr>
        <p:txBody>
          <a:bodyPr wrap="square">
            <a:spAutoFit/>
          </a:bodyPr>
          <a:lstStyle/>
          <a:p>
            <a:r>
              <a:rPr lang="en-US" sz="3200" b="1" i="0" u="none" strike="noStrike" baseline="0" dirty="0">
                <a:solidFill>
                  <a:srgbClr val="FF0000"/>
                </a:solidFill>
                <a:latin typeface="CMBX10"/>
              </a:rPr>
              <a:t>1.1.6. Overview of graph embedding methods.</a:t>
            </a:r>
            <a:endParaRPr lang="en-US" sz="3200" b="1" dirty="0">
              <a:solidFill>
                <a:srgbClr val="FF0000"/>
              </a:solidFill>
            </a:endParaRPr>
          </a:p>
        </p:txBody>
      </p:sp>
      <p:sp>
        <p:nvSpPr>
          <p:cNvPr id="5" name="TextBox 4">
            <a:extLst>
              <a:ext uri="{FF2B5EF4-FFF2-40B4-BE49-F238E27FC236}">
                <a16:creationId xmlns:a16="http://schemas.microsoft.com/office/drawing/2014/main" id="{39D2976E-6433-4D45-9FD5-28BD7FC603E0}"/>
              </a:ext>
            </a:extLst>
          </p:cNvPr>
          <p:cNvSpPr txBox="1"/>
          <p:nvPr/>
        </p:nvSpPr>
        <p:spPr>
          <a:xfrm>
            <a:off x="1741053" y="3022799"/>
            <a:ext cx="10146145" cy="1938992"/>
          </a:xfrm>
          <a:prstGeom prst="rect">
            <a:avLst/>
          </a:prstGeom>
          <a:noFill/>
        </p:spPr>
        <p:txBody>
          <a:bodyPr wrap="square">
            <a:spAutoFit/>
          </a:bodyPr>
          <a:lstStyle/>
          <a:p>
            <a:pPr algn="l"/>
            <a:r>
              <a:rPr lang="en-US" sz="2400" b="1" i="0" u="none" strike="noStrike" baseline="0" dirty="0">
                <a:latin typeface="CMR10"/>
              </a:rPr>
              <a:t>1)vector point-based graph embedding,</a:t>
            </a:r>
          </a:p>
          <a:p>
            <a:pPr algn="l"/>
            <a:endParaRPr lang="en-US" sz="2400" b="1" i="0" u="none" strike="noStrike" baseline="0" dirty="0">
              <a:latin typeface="CMR10"/>
            </a:endParaRPr>
          </a:p>
          <a:p>
            <a:pPr algn="l"/>
            <a:r>
              <a:rPr lang="en-US" sz="2400" b="1" i="0" u="none" strike="noStrike" baseline="0" dirty="0">
                <a:latin typeface="CMR10"/>
              </a:rPr>
              <a:t>2) Gaussian distribution-based graph embedding,</a:t>
            </a:r>
          </a:p>
          <a:p>
            <a:pPr algn="l"/>
            <a:endParaRPr lang="en-US" sz="2400" b="1" dirty="0">
              <a:latin typeface="CMR10"/>
            </a:endParaRPr>
          </a:p>
          <a:p>
            <a:pPr algn="l"/>
            <a:r>
              <a:rPr lang="en-US" sz="2400" b="1" i="0" u="none" strike="noStrike" baseline="0" dirty="0">
                <a:latin typeface="CMR10"/>
              </a:rPr>
              <a:t>3) dynamic graph embedding.</a:t>
            </a:r>
            <a:endParaRPr lang="en-US" sz="2400" b="1" dirty="0"/>
          </a:p>
        </p:txBody>
      </p:sp>
      <p:sp>
        <p:nvSpPr>
          <p:cNvPr id="6" name="TextBox 5">
            <a:extLst>
              <a:ext uri="{FF2B5EF4-FFF2-40B4-BE49-F238E27FC236}">
                <a16:creationId xmlns:a16="http://schemas.microsoft.com/office/drawing/2014/main" id="{FB375DD2-FE29-4A3D-8261-1EA3064AA740}"/>
              </a:ext>
            </a:extLst>
          </p:cNvPr>
          <p:cNvSpPr txBox="1"/>
          <p:nvPr/>
        </p:nvSpPr>
        <p:spPr>
          <a:xfrm>
            <a:off x="1196108" y="1503325"/>
            <a:ext cx="10021455" cy="830997"/>
          </a:xfrm>
          <a:prstGeom prst="rect">
            <a:avLst/>
          </a:prstGeom>
          <a:noFill/>
        </p:spPr>
        <p:txBody>
          <a:bodyPr wrap="square">
            <a:spAutoFit/>
          </a:bodyPr>
          <a:lstStyle/>
          <a:p>
            <a:pPr algn="l"/>
            <a:r>
              <a:rPr lang="en-US" sz="2400" b="1" i="0" u="none" strike="noStrike" baseline="0" dirty="0">
                <a:solidFill>
                  <a:srgbClr val="00B050"/>
                </a:solidFill>
                <a:latin typeface="NimbusRomNo9L-Regu"/>
              </a:rPr>
              <a:t>Molecular embedding will be used for chemical property prediction</a:t>
            </a:r>
          </a:p>
          <a:p>
            <a:pPr algn="l"/>
            <a:r>
              <a:rPr lang="en-US" sz="2400" b="1" i="0" u="none" strike="noStrike" baseline="0" dirty="0">
                <a:solidFill>
                  <a:srgbClr val="00B050"/>
                </a:solidFill>
                <a:latin typeface="NimbusRomNo9L-Regu"/>
              </a:rPr>
              <a:t>chemical modeling, and molecule design.</a:t>
            </a:r>
            <a:endParaRPr lang="en-US" sz="2400" b="1" dirty="0">
              <a:solidFill>
                <a:srgbClr val="00B050"/>
              </a:solidFill>
            </a:endParaRPr>
          </a:p>
        </p:txBody>
      </p:sp>
    </p:spTree>
    <p:extLst>
      <p:ext uri="{BB962C8B-B14F-4D97-AF65-F5344CB8AC3E}">
        <p14:creationId xmlns:p14="http://schemas.microsoft.com/office/powerpoint/2010/main" val="3390300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D07F6-6834-421C-A559-575F023CC756}"/>
              </a:ext>
            </a:extLst>
          </p:cNvPr>
          <p:cNvSpPr>
            <a:spLocks noGrp="1"/>
          </p:cNvSpPr>
          <p:nvPr>
            <p:ph type="title"/>
          </p:nvPr>
        </p:nvSpPr>
        <p:spPr>
          <a:xfrm>
            <a:off x="925944" y="203488"/>
            <a:ext cx="10818091" cy="1325563"/>
          </a:xfrm>
        </p:spPr>
        <p:txBody>
          <a:bodyPr>
            <a:normAutofit/>
          </a:bodyPr>
          <a:lstStyle/>
          <a:p>
            <a:r>
              <a:rPr lang="en-US" sz="3200" b="1" dirty="0">
                <a:solidFill>
                  <a:srgbClr val="FF0000"/>
                </a:solidFill>
                <a:latin typeface="Arial" panose="020B0604020202020204" pitchFamily="34" charset="0"/>
                <a:cs typeface="Arial" panose="020B0604020202020204" pitchFamily="34" charset="0"/>
              </a:rPr>
              <a:t>1.1.6.1. Vector point-based graph embedding methods.</a:t>
            </a:r>
          </a:p>
        </p:txBody>
      </p:sp>
      <p:sp>
        <p:nvSpPr>
          <p:cNvPr id="3" name="Content Placeholder 2">
            <a:extLst>
              <a:ext uri="{FF2B5EF4-FFF2-40B4-BE49-F238E27FC236}">
                <a16:creationId xmlns:a16="http://schemas.microsoft.com/office/drawing/2014/main" id="{D72320B8-5D53-4DEA-BE63-C9DEE95FEA3D}"/>
              </a:ext>
            </a:extLst>
          </p:cNvPr>
          <p:cNvSpPr>
            <a:spLocks noGrp="1"/>
          </p:cNvSpPr>
          <p:nvPr>
            <p:ph idx="1"/>
          </p:nvPr>
        </p:nvSpPr>
        <p:spPr/>
        <p:txBody>
          <a:bodyPr>
            <a:normAutofit/>
          </a:bodyPr>
          <a:lstStyle/>
          <a:p>
            <a:pPr algn="l"/>
            <a:r>
              <a:rPr lang="en-US" b="1" i="0" u="none" strike="noStrike" baseline="0" dirty="0">
                <a:solidFill>
                  <a:srgbClr val="000000"/>
                </a:solidFill>
                <a:latin typeface="CMR10"/>
              </a:rPr>
              <a:t>a) matrix factorization-based methods(</a:t>
            </a:r>
            <a:r>
              <a:rPr lang="en-US" b="1" i="0" u="none" strike="noStrike" baseline="0" dirty="0" err="1">
                <a:solidFill>
                  <a:srgbClr val="000000"/>
                </a:solidFill>
                <a:latin typeface="CMR10"/>
              </a:rPr>
              <a:t>GraRep</a:t>
            </a:r>
            <a:r>
              <a:rPr lang="en-US" b="1" i="0" u="none" strike="noStrike" baseline="0" dirty="0">
                <a:solidFill>
                  <a:srgbClr val="000000"/>
                </a:solidFill>
                <a:latin typeface="CMR10"/>
              </a:rPr>
              <a:t> , HOPE ),</a:t>
            </a:r>
          </a:p>
          <a:p>
            <a:pPr algn="l"/>
            <a:endParaRPr lang="en-US" b="1" i="0" u="none" strike="noStrike" baseline="0" dirty="0">
              <a:solidFill>
                <a:srgbClr val="000000"/>
              </a:solidFill>
              <a:latin typeface="CMR10"/>
            </a:endParaRPr>
          </a:p>
          <a:p>
            <a:pPr algn="l"/>
            <a:r>
              <a:rPr lang="en-US" b="1" i="0" u="none" strike="noStrike" baseline="0" dirty="0">
                <a:solidFill>
                  <a:srgbClr val="000000"/>
                </a:solidFill>
                <a:latin typeface="CMR10"/>
              </a:rPr>
              <a:t> b) random walk-based methods (e.g., </a:t>
            </a:r>
            <a:r>
              <a:rPr lang="en-US" b="1" i="0" u="none" strike="noStrike" baseline="0" dirty="0" err="1">
                <a:solidFill>
                  <a:srgbClr val="000000"/>
                </a:solidFill>
                <a:latin typeface="CMR10"/>
              </a:rPr>
              <a:t>DeepWalk</a:t>
            </a:r>
            <a:r>
              <a:rPr lang="en-US" b="1" i="0" u="none" strike="noStrike" baseline="0" dirty="0">
                <a:solidFill>
                  <a:srgbClr val="000000"/>
                </a:solidFill>
                <a:latin typeface="CMR10"/>
              </a:rPr>
              <a:t> , LINE , node2vec), and</a:t>
            </a:r>
          </a:p>
          <a:p>
            <a:pPr algn="l"/>
            <a:endParaRPr lang="en-US" b="1" i="0" u="none" strike="noStrike" baseline="0" dirty="0">
              <a:solidFill>
                <a:srgbClr val="000000"/>
              </a:solidFill>
              <a:latin typeface="CMR10"/>
            </a:endParaRPr>
          </a:p>
          <a:p>
            <a:pPr algn="l"/>
            <a:r>
              <a:rPr lang="en-US" b="1" i="0" u="none" strike="noStrike" baseline="0" dirty="0">
                <a:solidFill>
                  <a:srgbClr val="000000"/>
                </a:solidFill>
                <a:latin typeface="CMR10"/>
              </a:rPr>
              <a:t> c) deep learning-based methods (SDNE).</a:t>
            </a:r>
            <a:endParaRPr lang="en-US" b="1" dirty="0"/>
          </a:p>
        </p:txBody>
      </p:sp>
    </p:spTree>
    <p:extLst>
      <p:ext uri="{BB962C8B-B14F-4D97-AF65-F5344CB8AC3E}">
        <p14:creationId xmlns:p14="http://schemas.microsoft.com/office/powerpoint/2010/main" val="227859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836D903-9CE0-41B1-AF79-230F7DB9C7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9199" y="1261679"/>
            <a:ext cx="7620000" cy="4191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93500A9-7C1A-4A11-803C-729F80311A7E}"/>
              </a:ext>
            </a:extLst>
          </p:cNvPr>
          <p:cNvSpPr txBox="1"/>
          <p:nvPr/>
        </p:nvSpPr>
        <p:spPr>
          <a:xfrm>
            <a:off x="2092037" y="5904406"/>
            <a:ext cx="9790545" cy="369332"/>
          </a:xfrm>
          <a:prstGeom prst="rect">
            <a:avLst/>
          </a:prstGeom>
          <a:noFill/>
        </p:spPr>
        <p:txBody>
          <a:bodyPr wrap="square">
            <a:spAutoFit/>
          </a:bodyPr>
          <a:lstStyle/>
          <a:p>
            <a:pPr algn="l"/>
            <a:r>
              <a:rPr lang="en-US" b="1" i="0" dirty="0">
                <a:solidFill>
                  <a:srgbClr val="292929"/>
                </a:solidFill>
                <a:effectLst/>
                <a:latin typeface="sohne"/>
              </a:rPr>
              <a:t>Basic Molecular Representation for Machine Learning, </a:t>
            </a:r>
            <a:r>
              <a:rPr lang="en-US" b="1" i="0" dirty="0" err="1">
                <a:solidFill>
                  <a:srgbClr val="292929"/>
                </a:solidFill>
                <a:effectLst/>
                <a:latin typeface="sohne"/>
              </a:rPr>
              <a:t>franky</a:t>
            </a:r>
            <a:r>
              <a:rPr lang="en-US" b="1" i="0" dirty="0">
                <a:solidFill>
                  <a:srgbClr val="292929"/>
                </a:solidFill>
                <a:effectLst/>
                <a:latin typeface="sohne"/>
              </a:rPr>
              <a:t>, 2021 </a:t>
            </a:r>
          </a:p>
        </p:txBody>
      </p:sp>
      <p:sp>
        <p:nvSpPr>
          <p:cNvPr id="2" name="TextBox 1">
            <a:extLst>
              <a:ext uri="{FF2B5EF4-FFF2-40B4-BE49-F238E27FC236}">
                <a16:creationId xmlns:a16="http://schemas.microsoft.com/office/drawing/2014/main" id="{F6647863-FEE3-F1A0-68F0-0781BF3E3476}"/>
              </a:ext>
            </a:extLst>
          </p:cNvPr>
          <p:cNvSpPr txBox="1"/>
          <p:nvPr/>
        </p:nvSpPr>
        <p:spPr>
          <a:xfrm>
            <a:off x="2714217" y="291874"/>
            <a:ext cx="6954982" cy="584775"/>
          </a:xfrm>
          <a:prstGeom prst="rect">
            <a:avLst/>
          </a:prstGeom>
          <a:noFill/>
        </p:spPr>
        <p:txBody>
          <a:bodyPr wrap="square" rtlCol="0">
            <a:spAutoFit/>
          </a:bodyPr>
          <a:lstStyle/>
          <a:p>
            <a:r>
              <a:rPr lang="en-US" sz="3200" b="1" dirty="0">
                <a:solidFill>
                  <a:srgbClr val="FF0000"/>
                </a:solidFill>
                <a:latin typeface="Arial" panose="020B0604020202020204" pitchFamily="34" charset="0"/>
                <a:cs typeface="Arial" panose="020B0604020202020204" pitchFamily="34" charset="0"/>
              </a:rPr>
              <a:t>1.1.6.2. Chemical Examples</a:t>
            </a:r>
          </a:p>
        </p:txBody>
      </p:sp>
    </p:spTree>
    <p:extLst>
      <p:ext uri="{BB962C8B-B14F-4D97-AF65-F5344CB8AC3E}">
        <p14:creationId xmlns:p14="http://schemas.microsoft.com/office/powerpoint/2010/main" val="3810126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B8017B-C85D-422A-BD9A-9E0DD5667A12}"/>
              </a:ext>
            </a:extLst>
          </p:cNvPr>
          <p:cNvPicPr>
            <a:picLocks noChangeAspect="1"/>
          </p:cNvPicPr>
          <p:nvPr/>
        </p:nvPicPr>
        <p:blipFill>
          <a:blip r:embed="rId2"/>
          <a:stretch>
            <a:fillRect/>
          </a:stretch>
        </p:blipFill>
        <p:spPr>
          <a:xfrm>
            <a:off x="1985827" y="904416"/>
            <a:ext cx="8335876" cy="4756885"/>
          </a:xfrm>
          <a:prstGeom prst="rect">
            <a:avLst/>
          </a:prstGeom>
        </p:spPr>
      </p:pic>
      <p:sp>
        <p:nvSpPr>
          <p:cNvPr id="5" name="TextBox 4">
            <a:extLst>
              <a:ext uri="{FF2B5EF4-FFF2-40B4-BE49-F238E27FC236}">
                <a16:creationId xmlns:a16="http://schemas.microsoft.com/office/drawing/2014/main" id="{D9BE87DD-E58B-4689-A878-CDD0464A4386}"/>
              </a:ext>
            </a:extLst>
          </p:cNvPr>
          <p:cNvSpPr txBox="1"/>
          <p:nvPr/>
        </p:nvSpPr>
        <p:spPr>
          <a:xfrm>
            <a:off x="1810328" y="5981341"/>
            <a:ext cx="9407236" cy="369332"/>
          </a:xfrm>
          <a:prstGeom prst="rect">
            <a:avLst/>
          </a:prstGeom>
          <a:noFill/>
        </p:spPr>
        <p:txBody>
          <a:bodyPr wrap="square">
            <a:spAutoFit/>
          </a:bodyPr>
          <a:lstStyle/>
          <a:p>
            <a:pPr algn="l"/>
            <a:r>
              <a:rPr lang="en-US" sz="1800" b="0" i="0" u="none" strike="noStrike" baseline="0" dirty="0">
                <a:latin typeface="CMBX10"/>
              </a:rPr>
              <a:t>UNDERSTANDING GRAPH EMBEDDING METHODS AND THEIR APPLICATIONS,      </a:t>
            </a:r>
            <a:endParaRPr lang="en-US" dirty="0"/>
          </a:p>
        </p:txBody>
      </p:sp>
      <p:graphicFrame>
        <p:nvGraphicFramePr>
          <p:cNvPr id="6" name="Table 5">
            <a:extLst>
              <a:ext uri="{FF2B5EF4-FFF2-40B4-BE49-F238E27FC236}">
                <a16:creationId xmlns:a16="http://schemas.microsoft.com/office/drawing/2014/main" id="{B8FDA490-B255-4828-8681-EE5B2681DB67}"/>
              </a:ext>
            </a:extLst>
          </p:cNvPr>
          <p:cNvGraphicFramePr>
            <a:graphicFrameLocks noGrp="1"/>
          </p:cNvGraphicFramePr>
          <p:nvPr>
            <p:extLst>
              <p:ext uri="{D42A27DB-BD31-4B8C-83A1-F6EECF244321}">
                <p14:modId xmlns:p14="http://schemas.microsoft.com/office/powerpoint/2010/main" val="1570832191"/>
              </p:ext>
            </p:extLst>
          </p:nvPr>
        </p:nvGraphicFramePr>
        <p:xfrm>
          <a:off x="9043464" y="5661301"/>
          <a:ext cx="6852098" cy="670560"/>
        </p:xfrm>
        <a:graphic>
          <a:graphicData uri="http://schemas.openxmlformats.org/drawingml/2006/table">
            <a:tbl>
              <a:tblPr/>
              <a:tblGrid>
                <a:gridCol w="6852098">
                  <a:extLst>
                    <a:ext uri="{9D8B030D-6E8A-4147-A177-3AD203B41FA5}">
                      <a16:colId xmlns:a16="http://schemas.microsoft.com/office/drawing/2014/main" val="563144749"/>
                    </a:ext>
                  </a:extLst>
                </a:gridCol>
              </a:tblGrid>
              <a:tr h="0">
                <a:tc>
                  <a:txBody>
                    <a:bodyPr/>
                    <a:lstStyle/>
                    <a:p>
                      <a:pPr fontAlgn="t"/>
                      <a:br>
                        <a:rPr lang="en-US" b="0" u="none" strike="noStrike" dirty="0">
                          <a:effectLst/>
                          <a:hlinkClick r:id="rId3"/>
                        </a:rPr>
                      </a:br>
                      <a:r>
                        <a:rPr lang="en-US" sz="2000" b="0" u="none" strike="noStrike" dirty="0">
                          <a:effectLst/>
                          <a:latin typeface="Arial" panose="020B0604020202020204" pitchFamily="34" charset="0"/>
                          <a:cs typeface="Arial" panose="020B0604020202020204" pitchFamily="34" charset="0"/>
                          <a:hlinkClick r:id="rId3"/>
                        </a:rPr>
                        <a:t>arXiv:2012.08019</a:t>
                      </a:r>
                      <a:endParaRPr lang="en-US" sz="2000" dirty="0">
                        <a:effectLst/>
                        <a:latin typeface="Arial" panose="020B0604020202020204" pitchFamily="34" charset="0"/>
                        <a:cs typeface="Arial" panose="020B0604020202020204" pitchFamily="34" charset="0"/>
                      </a:endParaRPr>
                    </a:p>
                  </a:txBody>
                  <a:tcPr marR="17689">
                    <a:lnL>
                      <a:noFill/>
                    </a:lnL>
                    <a:lnR>
                      <a:noFill/>
                    </a:lnR>
                    <a:lnT>
                      <a:noFill/>
                    </a:lnT>
                    <a:lnB>
                      <a:noFill/>
                    </a:lnB>
                    <a:solidFill>
                      <a:srgbClr val="FFFFFF"/>
                    </a:solidFill>
                  </a:tcPr>
                </a:tc>
                <a:extLst>
                  <a:ext uri="{0D108BD9-81ED-4DB2-BD59-A6C34878D82A}">
                    <a16:rowId xmlns:a16="http://schemas.microsoft.com/office/drawing/2014/main" val="3868497337"/>
                  </a:ext>
                </a:extLst>
              </a:tr>
            </a:tbl>
          </a:graphicData>
        </a:graphic>
      </p:graphicFrame>
      <p:sp>
        <p:nvSpPr>
          <p:cNvPr id="2" name="TextBox 1">
            <a:extLst>
              <a:ext uri="{FF2B5EF4-FFF2-40B4-BE49-F238E27FC236}">
                <a16:creationId xmlns:a16="http://schemas.microsoft.com/office/drawing/2014/main" id="{E0B76CB6-8499-4AF4-BDD2-7DBDA30A2BB4}"/>
              </a:ext>
            </a:extLst>
          </p:cNvPr>
          <p:cNvSpPr txBox="1"/>
          <p:nvPr/>
        </p:nvSpPr>
        <p:spPr>
          <a:xfrm>
            <a:off x="8829421" y="4420592"/>
            <a:ext cx="3570034" cy="1477328"/>
          </a:xfrm>
          <a:prstGeom prst="rect">
            <a:avLst/>
          </a:prstGeom>
          <a:noFill/>
        </p:spPr>
        <p:txBody>
          <a:bodyPr wrap="square" rtlCol="0">
            <a:spAutoFit/>
          </a:bodyPr>
          <a:lstStyle/>
          <a:p>
            <a:r>
              <a:rPr lang="en-US" b="1" dirty="0">
                <a:solidFill>
                  <a:srgbClr val="FF0000"/>
                </a:solidFill>
              </a:rPr>
              <a:t>Major Components</a:t>
            </a:r>
          </a:p>
          <a:p>
            <a:pPr marL="342900" indent="-342900">
              <a:buAutoNum type="arabicParenBoth"/>
            </a:pPr>
            <a:r>
              <a:rPr lang="en-US" b="1" dirty="0">
                <a:solidFill>
                  <a:srgbClr val="FF0000"/>
                </a:solidFill>
              </a:rPr>
              <a:t>Graph structure Preservation</a:t>
            </a:r>
          </a:p>
          <a:p>
            <a:r>
              <a:rPr lang="en-US" b="1" dirty="0">
                <a:solidFill>
                  <a:srgbClr val="FF0000"/>
                </a:solidFill>
              </a:rPr>
              <a:t>(2) Node similarity</a:t>
            </a:r>
          </a:p>
          <a:p>
            <a:r>
              <a:rPr lang="en-US" b="1" dirty="0">
                <a:solidFill>
                  <a:srgbClr val="FF0000"/>
                </a:solidFill>
              </a:rPr>
              <a:t>(3) encoder</a:t>
            </a:r>
          </a:p>
          <a:p>
            <a:pPr marL="342900" indent="-342900">
              <a:buAutoNum type="arabicParenBoth"/>
            </a:pPr>
            <a:endParaRPr lang="en-US" dirty="0"/>
          </a:p>
        </p:txBody>
      </p:sp>
      <p:sp>
        <p:nvSpPr>
          <p:cNvPr id="4" name="TextBox 3">
            <a:extLst>
              <a:ext uri="{FF2B5EF4-FFF2-40B4-BE49-F238E27FC236}">
                <a16:creationId xmlns:a16="http://schemas.microsoft.com/office/drawing/2014/main" id="{F4C216A7-39F7-E7DA-9065-1E575966735F}"/>
              </a:ext>
            </a:extLst>
          </p:cNvPr>
          <p:cNvSpPr txBox="1"/>
          <p:nvPr/>
        </p:nvSpPr>
        <p:spPr>
          <a:xfrm>
            <a:off x="2131988" y="300641"/>
            <a:ext cx="8020345" cy="584775"/>
          </a:xfrm>
          <a:prstGeom prst="rect">
            <a:avLst/>
          </a:prstGeom>
          <a:noFill/>
        </p:spPr>
        <p:txBody>
          <a:bodyPr wrap="square" rtlCol="0">
            <a:spAutoFit/>
          </a:bodyPr>
          <a:lstStyle/>
          <a:p>
            <a:r>
              <a:rPr lang="en-US" sz="3200" b="1" dirty="0">
                <a:solidFill>
                  <a:srgbClr val="FF0000"/>
                </a:solidFill>
                <a:latin typeface="Arial" panose="020B0604020202020204" pitchFamily="34" charset="0"/>
                <a:cs typeface="Arial" panose="020B0604020202020204" pitchFamily="34" charset="0"/>
              </a:rPr>
              <a:t>1.1.6.3. Illustration of Graph Embedding</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6F1385B-8474-9612-A1D6-B53F9ADEFF21}"/>
                  </a:ext>
                </a:extLst>
              </p:cNvPr>
              <p:cNvSpPr txBox="1"/>
              <p:nvPr/>
            </p:nvSpPr>
            <p:spPr>
              <a:xfrm>
                <a:off x="9664234" y="1970007"/>
                <a:ext cx="2604365" cy="461665"/>
              </a:xfrm>
              <a:prstGeom prst="rect">
                <a:avLst/>
              </a:prstGeom>
              <a:noFill/>
            </p:spPr>
            <p:txBody>
              <a:bodyPr wrap="square" rtlCol="0">
                <a:spAutoFit/>
              </a:bodyPr>
              <a:lstStyle/>
              <a:p>
                <a:r>
                  <a:rPr lang="en-US" sz="2400" b="1" dirty="0">
                    <a:solidFill>
                      <a:srgbClr val="00B050"/>
                    </a:solidFill>
                  </a:rPr>
                  <a:t>Embedding of </a:t>
                </a:r>
                <a14:m>
                  <m:oMath xmlns:m="http://schemas.openxmlformats.org/officeDocument/2006/math">
                    <m:sSub>
                      <m:sSubPr>
                        <m:ctrlPr>
                          <a:rPr lang="en-US" sz="2400" b="1" i="1" smtClean="0">
                            <a:solidFill>
                              <a:srgbClr val="00B050"/>
                            </a:solidFill>
                            <a:latin typeface="Cambria Math" panose="02040503050406030204" pitchFamily="18" charset="0"/>
                          </a:rPr>
                        </m:ctrlPr>
                      </m:sSubPr>
                      <m:e>
                        <m:r>
                          <a:rPr lang="en-US" sz="2400" b="1" i="1" smtClean="0">
                            <a:solidFill>
                              <a:srgbClr val="00B050"/>
                            </a:solidFill>
                            <a:latin typeface="Cambria Math" panose="02040503050406030204" pitchFamily="18" charset="0"/>
                          </a:rPr>
                          <m:t>𝑽</m:t>
                        </m:r>
                      </m:e>
                      <m:sub>
                        <m:r>
                          <a:rPr lang="en-US" sz="2400" b="1" i="1" smtClean="0">
                            <a:solidFill>
                              <a:srgbClr val="00B050"/>
                            </a:solidFill>
                            <a:latin typeface="Cambria Math" panose="02040503050406030204" pitchFamily="18" charset="0"/>
                          </a:rPr>
                          <m:t>𝑵</m:t>
                        </m:r>
                      </m:sub>
                    </m:sSub>
                  </m:oMath>
                </a14:m>
                <a:endParaRPr lang="en-US" sz="2400" b="1" dirty="0">
                  <a:solidFill>
                    <a:srgbClr val="00B050"/>
                  </a:solidFill>
                </a:endParaRPr>
              </a:p>
            </p:txBody>
          </p:sp>
        </mc:Choice>
        <mc:Fallback xmlns="">
          <p:sp>
            <p:nvSpPr>
              <p:cNvPr id="7" name="TextBox 6">
                <a:extLst>
                  <a:ext uri="{FF2B5EF4-FFF2-40B4-BE49-F238E27FC236}">
                    <a16:creationId xmlns:a16="http://schemas.microsoft.com/office/drawing/2014/main" id="{D6F1385B-8474-9612-A1D6-B53F9ADEFF21}"/>
                  </a:ext>
                </a:extLst>
              </p:cNvPr>
              <p:cNvSpPr txBox="1">
                <a:spLocks noRot="1" noChangeAspect="1" noMove="1" noResize="1" noEditPoints="1" noAdjustHandles="1" noChangeArrowheads="1" noChangeShapeType="1" noTextEdit="1"/>
              </p:cNvSpPr>
              <p:nvPr/>
            </p:nvSpPr>
            <p:spPr>
              <a:xfrm>
                <a:off x="9664234" y="1970007"/>
                <a:ext cx="2604365" cy="461665"/>
              </a:xfrm>
              <a:prstGeom prst="rect">
                <a:avLst/>
              </a:prstGeom>
              <a:blipFill>
                <a:blip r:embed="rId4"/>
                <a:stretch>
                  <a:fillRect l="-3505" t="-10526" b="-28947"/>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E26C23E5-5477-EB62-0E8A-44C26106D999}"/>
              </a:ext>
            </a:extLst>
          </p:cNvPr>
          <p:cNvCxnSpPr>
            <a:cxnSpLocks/>
          </p:cNvCxnSpPr>
          <p:nvPr/>
        </p:nvCxnSpPr>
        <p:spPr>
          <a:xfrm flipH="1">
            <a:off x="9239749" y="2254882"/>
            <a:ext cx="517043"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9948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21D819-AE90-4894-9022-803B735A595C}"/>
              </a:ext>
            </a:extLst>
          </p:cNvPr>
          <p:cNvPicPr>
            <a:picLocks noChangeAspect="1"/>
          </p:cNvPicPr>
          <p:nvPr/>
        </p:nvPicPr>
        <p:blipFill>
          <a:blip r:embed="rId2"/>
          <a:stretch>
            <a:fillRect/>
          </a:stretch>
        </p:blipFill>
        <p:spPr>
          <a:xfrm>
            <a:off x="1368520" y="1095597"/>
            <a:ext cx="9454959" cy="5026044"/>
          </a:xfrm>
          <a:prstGeom prst="rect">
            <a:avLst/>
          </a:prstGeom>
        </p:spPr>
      </p:pic>
      <p:sp>
        <p:nvSpPr>
          <p:cNvPr id="4" name="TextBox 3">
            <a:extLst>
              <a:ext uri="{FF2B5EF4-FFF2-40B4-BE49-F238E27FC236}">
                <a16:creationId xmlns:a16="http://schemas.microsoft.com/office/drawing/2014/main" id="{BE9BD7AA-ACD4-43AC-9DEE-EE20C57B0078}"/>
              </a:ext>
            </a:extLst>
          </p:cNvPr>
          <p:cNvSpPr txBox="1"/>
          <p:nvPr/>
        </p:nvSpPr>
        <p:spPr>
          <a:xfrm>
            <a:off x="1628405" y="6276735"/>
            <a:ext cx="9407236" cy="369332"/>
          </a:xfrm>
          <a:prstGeom prst="rect">
            <a:avLst/>
          </a:prstGeom>
          <a:noFill/>
        </p:spPr>
        <p:txBody>
          <a:bodyPr wrap="square">
            <a:spAutoFit/>
          </a:bodyPr>
          <a:lstStyle/>
          <a:p>
            <a:pPr algn="l"/>
            <a:r>
              <a:rPr lang="en-US" sz="1800" b="0" i="0" u="none" strike="noStrike" baseline="0" dirty="0">
                <a:latin typeface="CMBX10"/>
              </a:rPr>
              <a:t>UNDERSTANDING GRAPH EMBEDDING METHODS AND THEIR APPLICATIONS,      </a:t>
            </a:r>
            <a:endParaRPr lang="en-US" dirty="0"/>
          </a:p>
        </p:txBody>
      </p:sp>
      <p:graphicFrame>
        <p:nvGraphicFramePr>
          <p:cNvPr id="5" name="Table 4">
            <a:extLst>
              <a:ext uri="{FF2B5EF4-FFF2-40B4-BE49-F238E27FC236}">
                <a16:creationId xmlns:a16="http://schemas.microsoft.com/office/drawing/2014/main" id="{30BDBBA4-1081-4309-8634-F37DE141D4BE}"/>
              </a:ext>
            </a:extLst>
          </p:cNvPr>
          <p:cNvGraphicFramePr>
            <a:graphicFrameLocks noGrp="1"/>
          </p:cNvGraphicFramePr>
          <p:nvPr/>
        </p:nvGraphicFramePr>
        <p:xfrm>
          <a:off x="8975914" y="5661301"/>
          <a:ext cx="10515600" cy="640080"/>
        </p:xfrm>
        <a:graphic>
          <a:graphicData uri="http://schemas.openxmlformats.org/drawingml/2006/table">
            <a:tbl>
              <a:tblPr/>
              <a:tblGrid>
                <a:gridCol w="10515600">
                  <a:extLst>
                    <a:ext uri="{9D8B030D-6E8A-4147-A177-3AD203B41FA5}">
                      <a16:colId xmlns:a16="http://schemas.microsoft.com/office/drawing/2014/main" val="1493322853"/>
                    </a:ext>
                  </a:extLst>
                </a:gridCol>
              </a:tblGrid>
              <a:tr h="0">
                <a:tc>
                  <a:txBody>
                    <a:bodyPr/>
                    <a:lstStyle/>
                    <a:p>
                      <a:pPr fontAlgn="t"/>
                      <a:br>
                        <a:rPr lang="en-US" b="0" u="sng" dirty="0">
                          <a:effectLst/>
                          <a:hlinkClick r:id="rId3"/>
                        </a:rPr>
                      </a:br>
                      <a:r>
                        <a:rPr lang="en-US" b="0" u="sng" dirty="0">
                          <a:effectLst/>
                          <a:hlinkClick r:id="rId3"/>
                        </a:rPr>
                        <a:t>arXiv:2012.08019</a:t>
                      </a:r>
                      <a:endParaRPr lang="en-US" dirty="0">
                        <a:effectLst/>
                      </a:endParaRPr>
                    </a:p>
                  </a:txBody>
                  <a:tcPr marR="17689">
                    <a:lnL>
                      <a:noFill/>
                    </a:lnL>
                    <a:lnR>
                      <a:noFill/>
                    </a:lnR>
                    <a:lnT>
                      <a:noFill/>
                    </a:lnT>
                    <a:lnB>
                      <a:noFill/>
                    </a:lnB>
                    <a:solidFill>
                      <a:srgbClr val="FFFFFF"/>
                    </a:solidFill>
                  </a:tcPr>
                </a:tc>
                <a:extLst>
                  <a:ext uri="{0D108BD9-81ED-4DB2-BD59-A6C34878D82A}">
                    <a16:rowId xmlns:a16="http://schemas.microsoft.com/office/drawing/2014/main" val="4128688770"/>
                  </a:ext>
                </a:extLst>
              </a:tr>
            </a:tbl>
          </a:graphicData>
        </a:graphic>
      </p:graphicFrame>
      <p:sp>
        <p:nvSpPr>
          <p:cNvPr id="8" name="TextBox 7">
            <a:extLst>
              <a:ext uri="{FF2B5EF4-FFF2-40B4-BE49-F238E27FC236}">
                <a16:creationId xmlns:a16="http://schemas.microsoft.com/office/drawing/2014/main" id="{B6C8B37E-E4A7-4A85-B0E1-1AF3A3B4B8FD}"/>
              </a:ext>
            </a:extLst>
          </p:cNvPr>
          <p:cNvSpPr txBox="1"/>
          <p:nvPr/>
        </p:nvSpPr>
        <p:spPr>
          <a:xfrm>
            <a:off x="193047" y="227691"/>
            <a:ext cx="11697344" cy="523220"/>
          </a:xfrm>
          <a:prstGeom prst="rect">
            <a:avLst/>
          </a:prstGeom>
          <a:noFill/>
        </p:spPr>
        <p:txBody>
          <a:bodyPr wrap="square">
            <a:spAutoFit/>
          </a:bodyPr>
          <a:lstStyle/>
          <a:p>
            <a:r>
              <a:rPr lang="en-US" sz="2800" b="1" dirty="0">
                <a:solidFill>
                  <a:srgbClr val="FF0000"/>
                </a:solidFill>
              </a:rPr>
              <a:t>1.1.6.4. Vector Point-based Graph Embedding (Random Walk-based Methods) </a:t>
            </a:r>
          </a:p>
        </p:txBody>
      </p:sp>
      <p:sp>
        <p:nvSpPr>
          <p:cNvPr id="9" name="TextBox 8">
            <a:extLst>
              <a:ext uri="{FF2B5EF4-FFF2-40B4-BE49-F238E27FC236}">
                <a16:creationId xmlns:a16="http://schemas.microsoft.com/office/drawing/2014/main" id="{E48E960D-9D54-45B5-9AEF-CCDE57922930}"/>
              </a:ext>
            </a:extLst>
          </p:cNvPr>
          <p:cNvSpPr txBox="1"/>
          <p:nvPr/>
        </p:nvSpPr>
        <p:spPr>
          <a:xfrm>
            <a:off x="3111831" y="4517452"/>
            <a:ext cx="2613940" cy="369332"/>
          </a:xfrm>
          <a:prstGeom prst="rect">
            <a:avLst/>
          </a:prstGeom>
          <a:noFill/>
        </p:spPr>
        <p:txBody>
          <a:bodyPr wrap="square" rtlCol="0">
            <a:spAutoFit/>
          </a:bodyPr>
          <a:lstStyle/>
          <a:p>
            <a:r>
              <a:rPr lang="en-US" b="1" dirty="0">
                <a:solidFill>
                  <a:srgbClr val="FF0000"/>
                </a:solidFill>
              </a:rPr>
              <a:t>Node context generation</a:t>
            </a:r>
          </a:p>
        </p:txBody>
      </p:sp>
    </p:spTree>
    <p:extLst>
      <p:ext uri="{BB962C8B-B14F-4D97-AF65-F5344CB8AC3E}">
        <p14:creationId xmlns:p14="http://schemas.microsoft.com/office/powerpoint/2010/main" val="2682832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BA799A-B9D5-4FAA-B946-913FA927CEDE}"/>
              </a:ext>
            </a:extLst>
          </p:cNvPr>
          <p:cNvSpPr txBox="1"/>
          <p:nvPr/>
        </p:nvSpPr>
        <p:spPr>
          <a:xfrm>
            <a:off x="2586179" y="134628"/>
            <a:ext cx="8908475" cy="584775"/>
          </a:xfrm>
          <a:prstGeom prst="rect">
            <a:avLst/>
          </a:prstGeom>
          <a:noFill/>
        </p:spPr>
        <p:txBody>
          <a:bodyPr wrap="square" rtlCol="0">
            <a:spAutoFit/>
          </a:bodyPr>
          <a:lstStyle/>
          <a:p>
            <a:r>
              <a:rPr lang="en-US" sz="3200" b="1" dirty="0">
                <a:solidFill>
                  <a:srgbClr val="FF0000"/>
                </a:solidFill>
                <a:latin typeface="Arial" panose="020B0604020202020204" pitchFamily="34" charset="0"/>
                <a:cs typeface="Arial" panose="020B0604020202020204" pitchFamily="34" charset="0"/>
              </a:rPr>
              <a:t>1.1.6.5. Encoder and Loss Function</a:t>
            </a:r>
          </a:p>
        </p:txBody>
      </p:sp>
      <p:sp>
        <p:nvSpPr>
          <p:cNvPr id="4" name="TextBox 3">
            <a:extLst>
              <a:ext uri="{FF2B5EF4-FFF2-40B4-BE49-F238E27FC236}">
                <a16:creationId xmlns:a16="http://schemas.microsoft.com/office/drawing/2014/main" id="{9A5F92B7-944E-4785-9C3D-2640F48C4532}"/>
              </a:ext>
            </a:extLst>
          </p:cNvPr>
          <p:cNvSpPr txBox="1"/>
          <p:nvPr/>
        </p:nvSpPr>
        <p:spPr>
          <a:xfrm>
            <a:off x="133925" y="700650"/>
            <a:ext cx="12404438" cy="523220"/>
          </a:xfrm>
          <a:prstGeom prst="rect">
            <a:avLst/>
          </a:prstGeom>
          <a:noFill/>
        </p:spPr>
        <p:txBody>
          <a:bodyPr wrap="square">
            <a:spAutoFit/>
          </a:bodyPr>
          <a:lstStyle/>
          <a:p>
            <a:r>
              <a:rPr lang="en-US" sz="2800" b="1" dirty="0">
                <a:solidFill>
                  <a:srgbClr val="00B050"/>
                </a:solidFill>
              </a:rPr>
              <a:t>The encoder is a key and necessary component in graph embedding techniques.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4283436-2C1C-45D4-90E5-0400E189451D}"/>
                  </a:ext>
                </a:extLst>
              </p:cNvPr>
              <p:cNvSpPr txBox="1"/>
              <p:nvPr/>
            </p:nvSpPr>
            <p:spPr>
              <a:xfrm>
                <a:off x="887845" y="1309545"/>
                <a:ext cx="10606809" cy="1200329"/>
              </a:xfrm>
              <a:prstGeom prst="rect">
                <a:avLst/>
              </a:prstGeom>
              <a:noFill/>
            </p:spPr>
            <p:txBody>
              <a:bodyPr wrap="square">
                <a:spAutoFit/>
              </a:bodyPr>
              <a:lstStyle/>
              <a:p>
                <a:r>
                  <a:rPr lang="en-US" sz="2400" b="1" dirty="0"/>
                  <a:t>Learning a graph node embedding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𝒛</m:t>
                        </m:r>
                      </m:e>
                      <m:sub>
                        <m:r>
                          <a:rPr lang="en-US" sz="2400" b="1" i="1" smtClean="0">
                            <a:latin typeface="Cambria Math" panose="02040503050406030204" pitchFamily="18" charset="0"/>
                          </a:rPr>
                          <m:t>𝒊</m:t>
                        </m:r>
                      </m:sub>
                    </m:sSub>
                  </m:oMath>
                </a14:m>
                <a:r>
                  <a:rPr lang="en-US" sz="2400" b="1" dirty="0"/>
                  <a:t> corresponds to minimizing the negative log-likelihood of observing its neighborhood nodes </a:t>
                </a:r>
                <a14:m>
                  <m:oMath xmlns:m="http://schemas.openxmlformats.org/officeDocument/2006/math">
                    <m:r>
                      <a:rPr lang="en-US" sz="2400" b="1" i="1" smtClean="0">
                        <a:latin typeface="Cambria Math" panose="02040503050406030204" pitchFamily="18" charset="0"/>
                      </a:rPr>
                      <m:t>𝒗</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𝑵</m:t>
                    </m:r>
                    <m:d>
                      <m:dPr>
                        <m:ctrlPr>
                          <a:rPr lang="en-US" sz="2400" b="1" i="1" smtClean="0">
                            <a:latin typeface="Cambria Math" panose="02040503050406030204" pitchFamily="18" charset="0"/>
                            <a:ea typeface="Cambria Math" panose="02040503050406030204" pitchFamily="18" charset="0"/>
                          </a:rPr>
                        </m:ctrlPr>
                      </m:dPr>
                      <m:e>
                        <m:r>
                          <a:rPr lang="en-US" sz="2400" b="1" i="1" smtClean="0">
                            <a:latin typeface="Cambria Math" panose="02040503050406030204" pitchFamily="18" charset="0"/>
                            <a:ea typeface="Cambria Math" panose="02040503050406030204" pitchFamily="18" charset="0"/>
                          </a:rPr>
                          <m:t>𝒖</m:t>
                        </m:r>
                      </m:e>
                    </m:d>
                  </m:oMath>
                </a14:m>
                <a:r>
                  <a:rPr lang="en-US" sz="2400" b="1" dirty="0"/>
                  <a:t> conditioned on the predicted source node's embedding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𝒛</m:t>
                        </m:r>
                      </m:e>
                      <m:sub>
                        <m:r>
                          <a:rPr lang="en-US" sz="2400" b="1" i="1" smtClean="0">
                            <a:latin typeface="Cambria Math" panose="02040503050406030204" pitchFamily="18" charset="0"/>
                          </a:rPr>
                          <m:t>𝒖</m:t>
                        </m:r>
                      </m:sub>
                    </m:sSub>
                  </m:oMath>
                </a14:m>
                <a:r>
                  <a:rPr lang="en-US" sz="2400" b="1" dirty="0"/>
                  <a:t>.</a:t>
                </a:r>
              </a:p>
            </p:txBody>
          </p:sp>
        </mc:Choice>
        <mc:Fallback xmlns="">
          <p:sp>
            <p:nvSpPr>
              <p:cNvPr id="6" name="TextBox 5">
                <a:extLst>
                  <a:ext uri="{FF2B5EF4-FFF2-40B4-BE49-F238E27FC236}">
                    <a16:creationId xmlns:a16="http://schemas.microsoft.com/office/drawing/2014/main" id="{24283436-2C1C-45D4-90E5-0400E189451D}"/>
                  </a:ext>
                </a:extLst>
              </p:cNvPr>
              <p:cNvSpPr txBox="1">
                <a:spLocks noRot="1" noChangeAspect="1" noMove="1" noResize="1" noEditPoints="1" noAdjustHandles="1" noChangeArrowheads="1" noChangeShapeType="1" noTextEdit="1"/>
              </p:cNvSpPr>
              <p:nvPr/>
            </p:nvSpPr>
            <p:spPr>
              <a:xfrm>
                <a:off x="887845" y="1309545"/>
                <a:ext cx="10606809" cy="1200329"/>
              </a:xfrm>
              <a:prstGeom prst="rect">
                <a:avLst/>
              </a:prstGeom>
              <a:blipFill>
                <a:blip r:embed="rId2"/>
                <a:stretch>
                  <a:fillRect l="-920" t="-4061" b="-1066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806E311-8ACC-4F0A-81A8-9FFDDA125558}"/>
              </a:ext>
            </a:extLst>
          </p:cNvPr>
          <p:cNvSpPr txBox="1"/>
          <p:nvPr/>
        </p:nvSpPr>
        <p:spPr>
          <a:xfrm>
            <a:off x="347516" y="2689802"/>
            <a:ext cx="12190847" cy="461665"/>
          </a:xfrm>
          <a:prstGeom prst="rect">
            <a:avLst/>
          </a:prstGeom>
          <a:noFill/>
        </p:spPr>
        <p:txBody>
          <a:bodyPr wrap="square">
            <a:spAutoFit/>
          </a:bodyPr>
          <a:lstStyle/>
          <a:p>
            <a:r>
              <a:rPr lang="en-US" sz="2400" b="1" dirty="0">
                <a:solidFill>
                  <a:srgbClr val="FF0000"/>
                </a:solidFill>
              </a:rPr>
              <a:t>The parameters of the embedding model can be learned minimizing the cross-entropy loss: </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A448C47F-01B0-4B36-B905-973DF34E3C74}"/>
                  </a:ext>
                </a:extLst>
              </p:cNvPr>
              <p:cNvSpPr txBox="1"/>
              <p:nvPr/>
            </p:nvSpPr>
            <p:spPr>
              <a:xfrm>
                <a:off x="780473" y="3706534"/>
                <a:ext cx="9633527" cy="10361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𝓛</m:t>
                      </m:r>
                      <m:r>
                        <a:rPr lang="en-US" sz="2400" b="1" i="1" smtClean="0">
                          <a:solidFill>
                            <a:schemeClr val="tx1"/>
                          </a:solidFill>
                          <a:latin typeface="Cambria Math" panose="02040503050406030204" pitchFamily="18" charset="0"/>
                          <a:ea typeface="Cambria Math" panose="02040503050406030204" pitchFamily="18" charset="0"/>
                        </a:rPr>
                        <m:t>=−</m:t>
                      </m:r>
                      <m:func>
                        <m:funcPr>
                          <m:ctrlPr>
                            <a:rPr lang="en-US" sz="2400" b="1" i="1" smtClean="0">
                              <a:solidFill>
                                <a:schemeClr val="tx1"/>
                              </a:solidFill>
                              <a:latin typeface="Cambria Math" panose="02040503050406030204" pitchFamily="18" charset="0"/>
                              <a:ea typeface="Cambria Math" panose="02040503050406030204" pitchFamily="18" charset="0"/>
                            </a:rPr>
                          </m:ctrlPr>
                        </m:funcPr>
                        <m:fName>
                          <m:r>
                            <a:rPr lang="en-US" sz="2400" b="1" i="0" smtClean="0">
                              <a:solidFill>
                                <a:schemeClr val="tx1"/>
                              </a:solidFill>
                              <a:latin typeface="Cambria Math" panose="02040503050406030204" pitchFamily="18" charset="0"/>
                              <a:ea typeface="Cambria Math" panose="02040503050406030204" pitchFamily="18" charset="0"/>
                            </a:rPr>
                            <m:t>𝐥𝐨𝐠</m:t>
                          </m:r>
                        </m:fName>
                        <m:e>
                          <m:nary>
                            <m:naryPr>
                              <m:chr m:val="∑"/>
                              <m:supHide m:val="on"/>
                              <m:ctrlPr>
                                <a:rPr lang="en-US" sz="2400" b="1" i="1" smtClean="0">
                                  <a:solidFill>
                                    <a:schemeClr val="tx1"/>
                                  </a:solidFill>
                                  <a:latin typeface="Cambria Math" panose="02040503050406030204" pitchFamily="18" charset="0"/>
                                  <a:ea typeface="Cambria Math" panose="02040503050406030204" pitchFamily="18" charset="0"/>
                                </a:rPr>
                              </m:ctrlPr>
                            </m:naryPr>
                            <m:sub>
                              <m:r>
                                <m:rPr>
                                  <m:brk m:alnAt="7"/>
                                </m:rPr>
                                <a:rPr lang="en-US" sz="2400" b="1" i="1" smtClean="0">
                                  <a:solidFill>
                                    <a:schemeClr val="tx1"/>
                                  </a:solidFill>
                                  <a:latin typeface="Cambria Math" panose="02040503050406030204" pitchFamily="18" charset="0"/>
                                  <a:ea typeface="Cambria Math" panose="02040503050406030204" pitchFamily="18" charset="0"/>
                                </a:rPr>
                                <m:t>𝒖</m:t>
                              </m:r>
                              <m:r>
                                <a:rPr lang="en-US" sz="2400" b="1" i="1" smtClean="0">
                                  <a:solidFill>
                                    <a:schemeClr val="tx1"/>
                                  </a:solidFill>
                                  <a:latin typeface="Cambria Math" panose="02040503050406030204" pitchFamily="18" charset="0"/>
                                  <a:ea typeface="Cambria Math" panose="02040503050406030204" pitchFamily="18" charset="0"/>
                                </a:rPr>
                                <m:t>∈</m:t>
                              </m:r>
                              <m:r>
                                <a:rPr lang="en-US" sz="2400" b="1" i="1" smtClean="0">
                                  <a:solidFill>
                                    <a:schemeClr val="tx1"/>
                                  </a:solidFill>
                                  <a:latin typeface="Cambria Math" panose="02040503050406030204" pitchFamily="18" charset="0"/>
                                  <a:ea typeface="Cambria Math" panose="02040503050406030204" pitchFamily="18" charset="0"/>
                                </a:rPr>
                                <m:t>𝑽</m:t>
                              </m:r>
                            </m:sub>
                            <m:sup/>
                            <m:e>
                              <m:nary>
                                <m:naryPr>
                                  <m:chr m:val="∑"/>
                                  <m:supHide m:val="on"/>
                                  <m:ctrlPr>
                                    <a:rPr lang="en-US" sz="2400" b="1" i="1" smtClean="0">
                                      <a:solidFill>
                                        <a:schemeClr val="tx1"/>
                                      </a:solidFill>
                                      <a:latin typeface="Cambria Math" panose="02040503050406030204" pitchFamily="18" charset="0"/>
                                      <a:ea typeface="Cambria Math" panose="02040503050406030204" pitchFamily="18" charset="0"/>
                                    </a:rPr>
                                  </m:ctrlPr>
                                </m:naryPr>
                                <m:sub>
                                  <m:r>
                                    <m:rPr>
                                      <m:brk m:alnAt="7"/>
                                    </m:rPr>
                                    <a:rPr lang="en-US" sz="2400" b="1" i="1" smtClean="0">
                                      <a:solidFill>
                                        <a:schemeClr val="tx1"/>
                                      </a:solidFill>
                                      <a:latin typeface="Cambria Math" panose="02040503050406030204" pitchFamily="18" charset="0"/>
                                      <a:ea typeface="Cambria Math" panose="02040503050406030204" pitchFamily="18" charset="0"/>
                                    </a:rPr>
                                    <m:t>𝒗</m:t>
                                  </m:r>
                                  <m:r>
                                    <a:rPr lang="en-US" sz="2400" b="1" i="1" smtClean="0">
                                      <a:solidFill>
                                        <a:schemeClr val="tx1"/>
                                      </a:solidFill>
                                      <a:latin typeface="Cambria Math" panose="02040503050406030204" pitchFamily="18" charset="0"/>
                                      <a:ea typeface="Cambria Math" panose="02040503050406030204" pitchFamily="18" charset="0"/>
                                    </a:rPr>
                                    <m:t>∈</m:t>
                                  </m:r>
                                  <m:r>
                                    <a:rPr lang="en-US" sz="2400" b="1" i="1" smtClean="0">
                                      <a:solidFill>
                                        <a:schemeClr val="tx1"/>
                                      </a:solidFill>
                                      <a:latin typeface="Cambria Math" panose="02040503050406030204" pitchFamily="18" charset="0"/>
                                      <a:ea typeface="Cambria Math" panose="02040503050406030204" pitchFamily="18" charset="0"/>
                                    </a:rPr>
                                    <m:t>𝑵</m:t>
                                  </m:r>
                                  <m:r>
                                    <a:rPr lang="en-US" sz="2400" b="1" i="1" smtClean="0">
                                      <a:solidFill>
                                        <a:schemeClr val="tx1"/>
                                      </a:solidFill>
                                      <a:latin typeface="Cambria Math" panose="02040503050406030204" pitchFamily="18" charset="0"/>
                                      <a:ea typeface="Cambria Math" panose="02040503050406030204" pitchFamily="18" charset="0"/>
                                    </a:rPr>
                                    <m:t>(</m:t>
                                  </m:r>
                                  <m:r>
                                    <a:rPr lang="en-US" sz="2400" b="1" i="1" smtClean="0">
                                      <a:solidFill>
                                        <a:schemeClr val="tx1"/>
                                      </a:solidFill>
                                      <a:latin typeface="Cambria Math" panose="02040503050406030204" pitchFamily="18" charset="0"/>
                                      <a:ea typeface="Cambria Math" panose="02040503050406030204" pitchFamily="18" charset="0"/>
                                    </a:rPr>
                                    <m:t>𝒖</m:t>
                                  </m:r>
                                  <m:r>
                                    <a:rPr lang="en-US" sz="2400" b="1" i="1" smtClean="0">
                                      <a:solidFill>
                                        <a:schemeClr val="tx1"/>
                                      </a:solidFill>
                                      <a:latin typeface="Cambria Math" panose="02040503050406030204" pitchFamily="18" charset="0"/>
                                      <a:ea typeface="Cambria Math" panose="02040503050406030204" pitchFamily="18" charset="0"/>
                                    </a:rPr>
                                    <m:t>)</m:t>
                                  </m:r>
                                </m:sub>
                                <m:sup/>
                                <m:e>
                                  <m:r>
                                    <a:rPr lang="en-US" sz="2400" b="1" i="1" smtClean="0">
                                      <a:solidFill>
                                        <a:schemeClr val="tx1"/>
                                      </a:solidFill>
                                      <a:latin typeface="Cambria Math" panose="02040503050406030204" pitchFamily="18" charset="0"/>
                                      <a:ea typeface="Cambria Math" panose="02040503050406030204" pitchFamily="18" charset="0"/>
                                    </a:rPr>
                                    <m:t>𝒑</m:t>
                                  </m:r>
                                  <m:r>
                                    <a:rPr lang="en-US" sz="2400" b="1" i="1" smtClean="0">
                                      <a:solidFill>
                                        <a:schemeClr val="tx1"/>
                                      </a:solidFill>
                                      <a:latin typeface="Cambria Math" panose="02040503050406030204" pitchFamily="18" charset="0"/>
                                      <a:ea typeface="Cambria Math" panose="02040503050406030204" pitchFamily="18" charset="0"/>
                                    </a:rPr>
                                    <m:t>(</m:t>
                                  </m:r>
                                  <m:r>
                                    <a:rPr lang="en-US" sz="2400" b="1" i="1" smtClean="0">
                                      <a:solidFill>
                                        <a:schemeClr val="tx1"/>
                                      </a:solidFill>
                                      <a:latin typeface="Cambria Math" panose="02040503050406030204" pitchFamily="18" charset="0"/>
                                      <a:ea typeface="Cambria Math" panose="02040503050406030204" pitchFamily="18" charset="0"/>
                                    </a:rPr>
                                    <m:t>𝒗</m:t>
                                  </m:r>
                                  <m:r>
                                    <a:rPr lang="en-US" sz="2400" b="1" i="1" smtClean="0">
                                      <a:solidFill>
                                        <a:schemeClr val="tx1"/>
                                      </a:solidFill>
                                      <a:latin typeface="Cambria Math" panose="02040503050406030204" pitchFamily="18" charset="0"/>
                                      <a:ea typeface="Cambria Math" panose="02040503050406030204" pitchFamily="18" charset="0"/>
                                    </a:rPr>
                                    <m:t>|</m:t>
                                  </m:r>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𝒛</m:t>
                                      </m:r>
                                    </m:e>
                                    <m:sub>
                                      <m:r>
                                        <a:rPr lang="en-US" sz="2400" b="1" i="1" smtClean="0">
                                          <a:solidFill>
                                            <a:schemeClr val="tx1"/>
                                          </a:solidFill>
                                          <a:latin typeface="Cambria Math" panose="02040503050406030204" pitchFamily="18" charset="0"/>
                                          <a:ea typeface="Cambria Math" panose="02040503050406030204" pitchFamily="18" charset="0"/>
                                        </a:rPr>
                                        <m:t>𝒖</m:t>
                                      </m:r>
                                    </m:sub>
                                  </m:sSub>
                                  <m:r>
                                    <a:rPr lang="en-US" sz="2400" b="1" i="1" smtClean="0">
                                      <a:solidFill>
                                        <a:schemeClr val="tx1"/>
                                      </a:solidFill>
                                      <a:latin typeface="Cambria Math" panose="02040503050406030204" pitchFamily="18" charset="0"/>
                                      <a:ea typeface="Cambria Math" panose="02040503050406030204" pitchFamily="18" charset="0"/>
                                    </a:rPr>
                                    <m:t>)</m:t>
                                  </m:r>
                                </m:e>
                              </m:nary>
                            </m:e>
                          </m:nary>
                        </m:e>
                      </m:func>
                    </m:oMath>
                  </m:oMathPara>
                </a14:m>
                <a:endParaRPr lang="en-US" sz="2400" b="1" dirty="0"/>
              </a:p>
            </p:txBody>
          </p:sp>
        </mc:Choice>
        <mc:Fallback>
          <p:sp>
            <p:nvSpPr>
              <p:cNvPr id="9" name="TextBox 8">
                <a:extLst>
                  <a:ext uri="{FF2B5EF4-FFF2-40B4-BE49-F238E27FC236}">
                    <a16:creationId xmlns:a16="http://schemas.microsoft.com/office/drawing/2014/main" id="{A448C47F-01B0-4B36-B905-973DF34E3C74}"/>
                  </a:ext>
                </a:extLst>
              </p:cNvPr>
              <p:cNvSpPr txBox="1">
                <a:spLocks noRot="1" noChangeAspect="1" noMove="1" noResize="1" noEditPoints="1" noAdjustHandles="1" noChangeArrowheads="1" noChangeShapeType="1" noTextEdit="1"/>
              </p:cNvSpPr>
              <p:nvPr/>
            </p:nvSpPr>
            <p:spPr>
              <a:xfrm>
                <a:off x="780473" y="3706534"/>
                <a:ext cx="9633527" cy="103618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D7E645B0-C6EE-46D0-895F-A97CFD272010}"/>
                  </a:ext>
                </a:extLst>
              </p:cNvPr>
              <p:cNvSpPr txBox="1"/>
              <p:nvPr/>
            </p:nvSpPr>
            <p:spPr>
              <a:xfrm>
                <a:off x="2923307" y="4657344"/>
                <a:ext cx="6825673" cy="10746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m:t>
                      </m:r>
                      <m:func>
                        <m:funcPr>
                          <m:ctrlPr>
                            <a:rPr lang="en-US" sz="2400" b="1" i="1" smtClean="0">
                              <a:latin typeface="Cambria Math" panose="02040503050406030204" pitchFamily="18" charset="0"/>
                            </a:rPr>
                          </m:ctrlPr>
                        </m:funcPr>
                        <m:fName>
                          <m:r>
                            <a:rPr lang="en-US" sz="2400" b="1" i="0" smtClean="0">
                              <a:latin typeface="Cambria Math" panose="02040503050406030204" pitchFamily="18" charset="0"/>
                            </a:rPr>
                            <m:t>𝐥𝐨𝐠</m:t>
                          </m:r>
                        </m:fName>
                        <m:e>
                          <m:nary>
                            <m:naryPr>
                              <m:chr m:val="∑"/>
                              <m:supHide m:val="on"/>
                              <m:ctrlPr>
                                <a:rPr lang="en-US" sz="2400" b="1" i="1">
                                  <a:latin typeface="Cambria Math" panose="02040503050406030204" pitchFamily="18" charset="0"/>
                                  <a:ea typeface="Cambria Math" panose="02040503050406030204" pitchFamily="18" charset="0"/>
                                </a:rPr>
                              </m:ctrlPr>
                            </m:naryPr>
                            <m:sub>
                              <m:r>
                                <m:rPr>
                                  <m:brk m:alnAt="7"/>
                                </m:rPr>
                                <a:rPr lang="en-US" sz="2400" b="1" i="1">
                                  <a:latin typeface="Cambria Math" panose="02040503050406030204" pitchFamily="18" charset="0"/>
                                  <a:ea typeface="Cambria Math" panose="02040503050406030204" pitchFamily="18" charset="0"/>
                                </a:rPr>
                                <m:t>𝒖</m:t>
                              </m:r>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𝑽</m:t>
                              </m:r>
                            </m:sub>
                            <m:sup/>
                            <m:e>
                              <m:nary>
                                <m:naryPr>
                                  <m:chr m:val="∑"/>
                                  <m:supHide m:val="on"/>
                                  <m:ctrlPr>
                                    <a:rPr lang="en-US" sz="2400" b="1" i="1">
                                      <a:latin typeface="Cambria Math" panose="02040503050406030204" pitchFamily="18" charset="0"/>
                                      <a:ea typeface="Cambria Math" panose="02040503050406030204" pitchFamily="18" charset="0"/>
                                    </a:rPr>
                                  </m:ctrlPr>
                                </m:naryPr>
                                <m:sub>
                                  <m:r>
                                    <m:rPr>
                                      <m:brk m:alnAt="7"/>
                                    </m:rPr>
                                    <a:rPr lang="en-US" sz="2400" b="1" i="1">
                                      <a:latin typeface="Cambria Math" panose="02040503050406030204" pitchFamily="18" charset="0"/>
                                      <a:ea typeface="Cambria Math" panose="02040503050406030204" pitchFamily="18" charset="0"/>
                                    </a:rPr>
                                    <m:t>𝒗</m:t>
                                  </m:r>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𝑵</m:t>
                                  </m:r>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𝒖</m:t>
                                  </m:r>
                                  <m:r>
                                    <a:rPr lang="en-US" sz="2400" b="1" i="1">
                                      <a:latin typeface="Cambria Math" panose="02040503050406030204" pitchFamily="18" charset="0"/>
                                      <a:ea typeface="Cambria Math" panose="02040503050406030204" pitchFamily="18" charset="0"/>
                                    </a:rPr>
                                    <m:t>)</m:t>
                                  </m:r>
                                </m:sub>
                                <m:sup/>
                                <m:e>
                                  <m:f>
                                    <m:fPr>
                                      <m:ctrlPr>
                                        <a:rPr lang="en-US" sz="2400" b="1" i="1" smtClean="0">
                                          <a:latin typeface="Cambria Math" panose="02040503050406030204" pitchFamily="18" charset="0"/>
                                          <a:ea typeface="Cambria Math" panose="02040503050406030204" pitchFamily="18" charset="0"/>
                                        </a:rPr>
                                      </m:ctrlPr>
                                    </m:fPr>
                                    <m:num>
                                      <m:r>
                                        <a:rPr lang="en-US" sz="2400" b="1" i="1" smtClean="0">
                                          <a:latin typeface="Cambria Math" panose="02040503050406030204" pitchFamily="18" charset="0"/>
                                          <a:ea typeface="Cambria Math" panose="02040503050406030204" pitchFamily="18" charset="0"/>
                                        </a:rPr>
                                        <m:t>𝒆𝒙𝒑</m:t>
                                      </m:r>
                                      <m:r>
                                        <a:rPr lang="en-US" sz="2400" b="1" i="1" smtClean="0">
                                          <a:latin typeface="Cambria Math" panose="02040503050406030204" pitchFamily="18" charset="0"/>
                                          <a:ea typeface="Cambria Math" panose="02040503050406030204" pitchFamily="18" charset="0"/>
                                        </a:rPr>
                                        <m:t>(</m:t>
                                      </m:r>
                                      <m:sSubSup>
                                        <m:sSubSupPr>
                                          <m:ctrlPr>
                                            <a:rPr lang="en-US" sz="2400" b="1" i="1" smtClean="0">
                                              <a:latin typeface="Cambria Math" panose="02040503050406030204" pitchFamily="18" charset="0"/>
                                              <a:ea typeface="Cambria Math" panose="02040503050406030204" pitchFamily="18" charset="0"/>
                                            </a:rPr>
                                          </m:ctrlPr>
                                        </m:sSubSupPr>
                                        <m:e>
                                          <m:r>
                                            <a:rPr lang="en-US" sz="2400" b="1" i="1" smtClean="0">
                                              <a:latin typeface="Cambria Math" panose="02040503050406030204" pitchFamily="18" charset="0"/>
                                              <a:ea typeface="Cambria Math" panose="02040503050406030204" pitchFamily="18" charset="0"/>
                                            </a:rPr>
                                            <m:t>𝒛</m:t>
                                          </m:r>
                                        </m:e>
                                        <m:sub>
                                          <m:r>
                                            <a:rPr lang="en-US" sz="2400" b="1" i="1" smtClean="0">
                                              <a:latin typeface="Cambria Math" panose="02040503050406030204" pitchFamily="18" charset="0"/>
                                              <a:ea typeface="Cambria Math" panose="02040503050406030204" pitchFamily="18" charset="0"/>
                                            </a:rPr>
                                            <m:t>𝒖</m:t>
                                          </m:r>
                                        </m:sub>
                                        <m:sup>
                                          <m:r>
                                            <a:rPr lang="en-US" sz="2400" b="1" i="1" smtClean="0">
                                              <a:latin typeface="Cambria Math" panose="02040503050406030204" pitchFamily="18" charset="0"/>
                                              <a:ea typeface="Cambria Math" panose="02040503050406030204" pitchFamily="18" charset="0"/>
                                            </a:rPr>
                                            <m:t>𝑻</m:t>
                                          </m:r>
                                        </m:sup>
                                      </m:sSubSup>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𝒛</m:t>
                                          </m:r>
                                        </m:e>
                                        <m:sub>
                                          <m:r>
                                            <a:rPr lang="en-US" sz="2400" b="1" i="1" smtClean="0">
                                              <a:latin typeface="Cambria Math" panose="02040503050406030204" pitchFamily="18" charset="0"/>
                                              <a:ea typeface="Cambria Math" panose="02040503050406030204" pitchFamily="18" charset="0"/>
                                            </a:rPr>
                                            <m:t>𝒗</m:t>
                                          </m:r>
                                        </m:sub>
                                      </m:sSub>
                                      <m:r>
                                        <a:rPr lang="en-US" sz="2400" b="1" i="1" smtClean="0">
                                          <a:latin typeface="Cambria Math" panose="02040503050406030204" pitchFamily="18" charset="0"/>
                                          <a:ea typeface="Cambria Math" panose="02040503050406030204" pitchFamily="18" charset="0"/>
                                        </a:rPr>
                                        <m:t>)</m:t>
                                      </m:r>
                                    </m:num>
                                    <m:den>
                                      <m:nary>
                                        <m:naryPr>
                                          <m:chr m:val="∑"/>
                                          <m:supHide m:val="on"/>
                                          <m:ctrlPr>
                                            <a:rPr lang="en-US" sz="2400" b="1" i="1" smtClean="0">
                                              <a:latin typeface="Cambria Math" panose="02040503050406030204" pitchFamily="18" charset="0"/>
                                              <a:ea typeface="Cambria Math" panose="02040503050406030204" pitchFamily="18" charset="0"/>
                                            </a:rPr>
                                          </m:ctrlPr>
                                        </m:naryPr>
                                        <m:sub>
                                          <m:r>
                                            <m:rPr>
                                              <m:brk m:alnAt="7"/>
                                            </m:rPr>
                                            <a:rPr lang="en-US" sz="2400" b="1" i="1" smtClean="0">
                                              <a:latin typeface="Cambria Math" panose="02040503050406030204" pitchFamily="18" charset="0"/>
                                              <a:ea typeface="Cambria Math" panose="02040503050406030204" pitchFamily="18" charset="0"/>
                                            </a:rPr>
                                            <m:t>𝒘</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𝑽</m:t>
                                          </m:r>
                                        </m:sub>
                                        <m:sup/>
                                        <m:e>
                                          <m:r>
                                            <a:rPr lang="en-US" sz="2400" b="1" i="1" smtClean="0">
                                              <a:latin typeface="Cambria Math" panose="02040503050406030204" pitchFamily="18" charset="0"/>
                                              <a:ea typeface="Cambria Math" panose="02040503050406030204" pitchFamily="18" charset="0"/>
                                            </a:rPr>
                                            <m:t>𝒆𝒙𝒑</m:t>
                                          </m:r>
                                          <m:r>
                                            <a:rPr lang="en-US" sz="2400" b="1" i="1" smtClean="0">
                                              <a:latin typeface="Cambria Math" panose="02040503050406030204" pitchFamily="18" charset="0"/>
                                              <a:ea typeface="Cambria Math" panose="02040503050406030204" pitchFamily="18" charset="0"/>
                                            </a:rPr>
                                            <m:t>(</m:t>
                                          </m:r>
                                          <m:sSubSup>
                                            <m:sSubSupPr>
                                              <m:ctrlPr>
                                                <a:rPr lang="en-US" sz="2400" b="1" i="1" smtClean="0">
                                                  <a:latin typeface="Cambria Math" panose="02040503050406030204" pitchFamily="18" charset="0"/>
                                                  <a:ea typeface="Cambria Math" panose="02040503050406030204" pitchFamily="18" charset="0"/>
                                                </a:rPr>
                                              </m:ctrlPr>
                                            </m:sSubSupPr>
                                            <m:e>
                                              <m:r>
                                                <a:rPr lang="en-US" sz="2400" b="1" i="1" smtClean="0">
                                                  <a:latin typeface="Cambria Math" panose="02040503050406030204" pitchFamily="18" charset="0"/>
                                                  <a:ea typeface="Cambria Math" panose="02040503050406030204" pitchFamily="18" charset="0"/>
                                                </a:rPr>
                                                <m:t>𝒛</m:t>
                                              </m:r>
                                            </m:e>
                                            <m:sub>
                                              <m:r>
                                                <a:rPr lang="en-US" sz="2400" b="1" i="1" smtClean="0">
                                                  <a:latin typeface="Cambria Math" panose="02040503050406030204" pitchFamily="18" charset="0"/>
                                                  <a:ea typeface="Cambria Math" panose="02040503050406030204" pitchFamily="18" charset="0"/>
                                                </a:rPr>
                                                <m:t>𝒖</m:t>
                                              </m:r>
                                            </m:sub>
                                            <m:sup>
                                              <m:r>
                                                <a:rPr lang="en-US" sz="2400" b="1" i="1" smtClean="0">
                                                  <a:latin typeface="Cambria Math" panose="02040503050406030204" pitchFamily="18" charset="0"/>
                                                  <a:ea typeface="Cambria Math" panose="02040503050406030204" pitchFamily="18" charset="0"/>
                                                </a:rPr>
                                                <m:t>𝑻</m:t>
                                              </m:r>
                                            </m:sup>
                                          </m:sSubSup>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𝒛</m:t>
                                              </m:r>
                                            </m:e>
                                            <m:sub>
                                              <m:r>
                                                <a:rPr lang="en-US" sz="2400" b="1" i="1" smtClean="0">
                                                  <a:latin typeface="Cambria Math" panose="02040503050406030204" pitchFamily="18" charset="0"/>
                                                  <a:ea typeface="Cambria Math" panose="02040503050406030204" pitchFamily="18" charset="0"/>
                                                </a:rPr>
                                                <m:t>𝒘</m:t>
                                              </m:r>
                                            </m:sub>
                                          </m:sSub>
                                          <m:r>
                                            <a:rPr lang="en-US" sz="2400" b="1" i="1" smtClean="0">
                                              <a:latin typeface="Cambria Math" panose="02040503050406030204" pitchFamily="18" charset="0"/>
                                              <a:ea typeface="Cambria Math" panose="02040503050406030204" pitchFamily="18" charset="0"/>
                                            </a:rPr>
                                            <m:t>)</m:t>
                                          </m:r>
                                        </m:e>
                                      </m:nary>
                                    </m:den>
                                  </m:f>
                                </m:e>
                              </m:nary>
                            </m:e>
                          </m:nary>
                        </m:e>
                      </m:func>
                    </m:oMath>
                  </m:oMathPara>
                </a14:m>
                <a:endParaRPr lang="en-US" sz="2400" b="1" dirty="0"/>
              </a:p>
            </p:txBody>
          </p:sp>
        </mc:Choice>
        <mc:Fallback>
          <p:sp>
            <p:nvSpPr>
              <p:cNvPr id="10" name="TextBox 9">
                <a:extLst>
                  <a:ext uri="{FF2B5EF4-FFF2-40B4-BE49-F238E27FC236}">
                    <a16:creationId xmlns:a16="http://schemas.microsoft.com/office/drawing/2014/main" id="{D7E645B0-C6EE-46D0-895F-A97CFD272010}"/>
                  </a:ext>
                </a:extLst>
              </p:cNvPr>
              <p:cNvSpPr txBox="1">
                <a:spLocks noRot="1" noChangeAspect="1" noMove="1" noResize="1" noEditPoints="1" noAdjustHandles="1" noChangeArrowheads="1" noChangeShapeType="1" noTextEdit="1"/>
              </p:cNvSpPr>
              <p:nvPr/>
            </p:nvSpPr>
            <p:spPr>
              <a:xfrm>
                <a:off x="2923307" y="4657344"/>
                <a:ext cx="6825673" cy="107465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62594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CC1BC7-5E09-7746-4F19-C97E98A0F100}"/>
              </a:ext>
            </a:extLst>
          </p:cNvPr>
          <p:cNvSpPr txBox="1"/>
          <p:nvPr/>
        </p:nvSpPr>
        <p:spPr>
          <a:xfrm>
            <a:off x="1512454" y="2274607"/>
            <a:ext cx="9730509" cy="2062103"/>
          </a:xfrm>
          <a:prstGeom prst="rect">
            <a:avLst/>
          </a:prstGeom>
          <a:noFill/>
        </p:spPr>
        <p:txBody>
          <a:bodyPr wrap="square">
            <a:spAutoFit/>
          </a:bodyPr>
          <a:lstStyle/>
          <a:p>
            <a:r>
              <a:rPr lang="en-US" sz="3200" b="1" dirty="0"/>
              <a:t>The primary goal of this lecture is to make manifold models accessible to a wide  audience  in artificial intelligence, computer science, statistics and mathematics  by providing an introductory  course. </a:t>
            </a:r>
          </a:p>
        </p:txBody>
      </p:sp>
    </p:spTree>
    <p:extLst>
      <p:ext uri="{BB962C8B-B14F-4D97-AF65-F5344CB8AC3E}">
        <p14:creationId xmlns:p14="http://schemas.microsoft.com/office/powerpoint/2010/main" val="22127854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etails are in the caption following the image">
            <a:extLst>
              <a:ext uri="{FF2B5EF4-FFF2-40B4-BE49-F238E27FC236}">
                <a16:creationId xmlns:a16="http://schemas.microsoft.com/office/drawing/2014/main" id="{1787331B-3D7D-44BF-8C48-D34C13FEFE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163" y="797903"/>
            <a:ext cx="11035862" cy="526219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08487FF-5EFB-47F8-BE0C-602816F47F2B}"/>
              </a:ext>
            </a:extLst>
          </p:cNvPr>
          <p:cNvSpPr txBox="1"/>
          <p:nvPr/>
        </p:nvSpPr>
        <p:spPr>
          <a:xfrm>
            <a:off x="96981" y="6116556"/>
            <a:ext cx="8876145" cy="646331"/>
          </a:xfrm>
          <a:prstGeom prst="rect">
            <a:avLst/>
          </a:prstGeom>
          <a:noFill/>
        </p:spPr>
        <p:txBody>
          <a:bodyPr wrap="square">
            <a:spAutoFit/>
          </a:bodyPr>
          <a:lstStyle/>
          <a:p>
            <a:pPr algn="l"/>
            <a:r>
              <a:rPr lang="en-US" b="1" i="0" dirty="0">
                <a:solidFill>
                  <a:srgbClr val="1C1D1E"/>
                </a:solidFill>
                <a:effectLst/>
                <a:latin typeface="Open Sans" panose="020B0606030504020204" pitchFamily="34" charset="0"/>
              </a:rPr>
              <a:t>Embedding of Molecular Structure Using Molecular Hypergraph Variational Autoencoder with Metric Learning. Mol. Inf.2021,40,2000203.</a:t>
            </a:r>
          </a:p>
        </p:txBody>
      </p:sp>
      <p:sp>
        <p:nvSpPr>
          <p:cNvPr id="2" name="TextBox 1">
            <a:extLst>
              <a:ext uri="{FF2B5EF4-FFF2-40B4-BE49-F238E27FC236}">
                <a16:creationId xmlns:a16="http://schemas.microsoft.com/office/drawing/2014/main" id="{847B6CB9-7250-C417-8534-42CD51EA32BA}"/>
              </a:ext>
            </a:extLst>
          </p:cNvPr>
          <p:cNvSpPr txBox="1"/>
          <p:nvPr/>
        </p:nvSpPr>
        <p:spPr>
          <a:xfrm>
            <a:off x="1200728" y="65535"/>
            <a:ext cx="9568872" cy="584775"/>
          </a:xfrm>
          <a:prstGeom prst="rect">
            <a:avLst/>
          </a:prstGeom>
          <a:noFill/>
        </p:spPr>
        <p:txBody>
          <a:bodyPr wrap="square" rtlCol="0">
            <a:spAutoFit/>
          </a:bodyPr>
          <a:lstStyle/>
          <a:p>
            <a:r>
              <a:rPr lang="en-US" sz="3200" b="1" dirty="0">
                <a:solidFill>
                  <a:srgbClr val="FF0000"/>
                </a:solidFill>
                <a:latin typeface="Arial" panose="020B0604020202020204" pitchFamily="34" charset="0"/>
                <a:cs typeface="Arial" panose="020B0604020202020204" pitchFamily="34" charset="0"/>
              </a:rPr>
              <a:t>1.1.6.7. Embedding of Molecular Structures</a:t>
            </a:r>
          </a:p>
        </p:txBody>
      </p:sp>
    </p:spTree>
    <p:extLst>
      <p:ext uri="{BB962C8B-B14F-4D97-AF65-F5344CB8AC3E}">
        <p14:creationId xmlns:p14="http://schemas.microsoft.com/office/powerpoint/2010/main" val="15586327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8A4CEE-6001-4929-AC0C-A116A4E18B6B}"/>
              </a:ext>
            </a:extLst>
          </p:cNvPr>
          <p:cNvSpPr txBox="1"/>
          <p:nvPr/>
        </p:nvSpPr>
        <p:spPr>
          <a:xfrm>
            <a:off x="775854" y="805303"/>
            <a:ext cx="10640291" cy="2123658"/>
          </a:xfrm>
          <a:prstGeom prst="rect">
            <a:avLst/>
          </a:prstGeom>
          <a:noFill/>
          <a:ln w="28575">
            <a:solidFill>
              <a:srgbClr val="00B050"/>
            </a:solidFill>
          </a:ln>
        </p:spPr>
        <p:txBody>
          <a:bodyPr wrap="square">
            <a:spAutoFit/>
          </a:bodyPr>
          <a:lstStyle/>
          <a:p>
            <a:r>
              <a:rPr lang="en-US" sz="2400" b="1" dirty="0">
                <a:solidFill>
                  <a:srgbClr val="FF0000"/>
                </a:solidFill>
              </a:rPr>
              <a:t>Molecular Contrastive Learning of Representations via Graph Neural Networks</a:t>
            </a:r>
          </a:p>
          <a:p>
            <a:r>
              <a:rPr lang="en-US" dirty="0" err="1"/>
              <a:t>Yuyang</a:t>
            </a:r>
            <a:r>
              <a:rPr lang="en-US" dirty="0"/>
              <a:t> Wang1,2, </a:t>
            </a:r>
            <a:r>
              <a:rPr lang="en-US" dirty="0" err="1"/>
              <a:t>Jianren</a:t>
            </a:r>
            <a:r>
              <a:rPr lang="en-US" dirty="0"/>
              <a:t> Wang3, </a:t>
            </a:r>
            <a:r>
              <a:rPr lang="en-US" dirty="0" err="1"/>
              <a:t>Zhonglin</a:t>
            </a:r>
            <a:r>
              <a:rPr lang="en-US" dirty="0"/>
              <a:t> Cao1, and Amir </a:t>
            </a:r>
            <a:r>
              <a:rPr lang="en-US" dirty="0" err="1"/>
              <a:t>Barati</a:t>
            </a:r>
            <a:r>
              <a:rPr lang="en-US" dirty="0"/>
              <a:t> Farimani1,2,4,*</a:t>
            </a:r>
          </a:p>
          <a:p>
            <a:r>
              <a:rPr lang="en-US" dirty="0"/>
              <a:t>1Department of Mechanical Engineering, Carnegie Mellon University, Pittsburgh, PA 15213, USA</a:t>
            </a:r>
          </a:p>
          <a:p>
            <a:r>
              <a:rPr lang="en-US" dirty="0"/>
              <a:t>2Machine Learning Department, Carnegie Mellon University, Pittsburgh, PA 15213, USA</a:t>
            </a:r>
          </a:p>
          <a:p>
            <a:r>
              <a:rPr lang="en-US" dirty="0"/>
              <a:t>3Robotics Institute, Carnegie Mellon University, Pittsburgh, PA 15213, USA</a:t>
            </a:r>
          </a:p>
          <a:p>
            <a:r>
              <a:rPr lang="en-US" dirty="0"/>
              <a:t>4Department of Chemical Engineering, Carnegie Mellon University, Pittsburgh, PA 15213, USA</a:t>
            </a:r>
          </a:p>
          <a:p>
            <a:r>
              <a:rPr lang="en-US" dirty="0"/>
              <a:t>*corresponding author: Amir </a:t>
            </a:r>
            <a:r>
              <a:rPr lang="en-US" dirty="0" err="1"/>
              <a:t>Barati</a:t>
            </a:r>
            <a:r>
              <a:rPr lang="en-US" dirty="0"/>
              <a:t> </a:t>
            </a:r>
            <a:r>
              <a:rPr lang="en-US" dirty="0" err="1"/>
              <a:t>Farimani</a:t>
            </a:r>
            <a:r>
              <a:rPr lang="en-US" dirty="0"/>
              <a:t> (barati@cmu.edu</a:t>
            </a:r>
          </a:p>
        </p:txBody>
      </p:sp>
      <p:sp>
        <p:nvSpPr>
          <p:cNvPr id="4" name="TextBox 3">
            <a:extLst>
              <a:ext uri="{FF2B5EF4-FFF2-40B4-BE49-F238E27FC236}">
                <a16:creationId xmlns:a16="http://schemas.microsoft.com/office/drawing/2014/main" id="{627E9F38-C1DF-4A52-8048-EE8491584239}"/>
              </a:ext>
            </a:extLst>
          </p:cNvPr>
          <p:cNvSpPr txBox="1"/>
          <p:nvPr/>
        </p:nvSpPr>
        <p:spPr>
          <a:xfrm>
            <a:off x="914401" y="3245697"/>
            <a:ext cx="9693563" cy="461665"/>
          </a:xfrm>
          <a:prstGeom prst="rect">
            <a:avLst/>
          </a:prstGeom>
          <a:noFill/>
        </p:spPr>
        <p:txBody>
          <a:bodyPr wrap="square" rtlCol="0">
            <a:spAutoFit/>
          </a:bodyPr>
          <a:lstStyle/>
          <a:p>
            <a:r>
              <a:rPr lang="en-US" sz="2400" b="1" dirty="0">
                <a:solidFill>
                  <a:srgbClr val="00B050"/>
                </a:solidFill>
              </a:rPr>
              <a:t>Four Components</a:t>
            </a:r>
          </a:p>
        </p:txBody>
      </p:sp>
      <p:sp>
        <p:nvSpPr>
          <p:cNvPr id="5" name="TextBox 4">
            <a:extLst>
              <a:ext uri="{FF2B5EF4-FFF2-40B4-BE49-F238E27FC236}">
                <a16:creationId xmlns:a16="http://schemas.microsoft.com/office/drawing/2014/main" id="{3C0B2239-4FD1-454E-9FF7-218F3F28264D}"/>
              </a:ext>
            </a:extLst>
          </p:cNvPr>
          <p:cNvSpPr txBox="1"/>
          <p:nvPr/>
        </p:nvSpPr>
        <p:spPr>
          <a:xfrm>
            <a:off x="858524" y="3973903"/>
            <a:ext cx="6816437" cy="1877437"/>
          </a:xfrm>
          <a:prstGeom prst="rect">
            <a:avLst/>
          </a:prstGeom>
          <a:noFill/>
        </p:spPr>
        <p:txBody>
          <a:bodyPr wrap="square" rtlCol="0">
            <a:spAutoFit/>
          </a:bodyPr>
          <a:lstStyle/>
          <a:p>
            <a:pPr marL="285750" indent="-285750">
              <a:buFont typeface="Arial" panose="020B0604020202020204" pitchFamily="34" charset="0"/>
              <a:buChar char="•"/>
            </a:pPr>
            <a:r>
              <a:rPr lang="en-US" sz="2400" b="1" dirty="0"/>
              <a:t>Data Augmentation</a:t>
            </a:r>
          </a:p>
          <a:p>
            <a:pPr marL="285750" indent="-285750">
              <a:buFont typeface="Arial" panose="020B0604020202020204" pitchFamily="34" charset="0"/>
              <a:buChar char="•"/>
            </a:pPr>
            <a:r>
              <a:rPr lang="en-US" sz="2400" b="1" dirty="0"/>
              <a:t>A neural network base encoder</a:t>
            </a:r>
          </a:p>
          <a:p>
            <a:pPr marL="285750" indent="-285750">
              <a:buFont typeface="Arial" panose="020B0604020202020204" pitchFamily="34" charset="0"/>
              <a:buChar char="•"/>
            </a:pPr>
            <a:r>
              <a:rPr lang="en-US" sz="2400" b="1" dirty="0"/>
              <a:t>A small neural network projection head</a:t>
            </a:r>
          </a:p>
          <a:p>
            <a:pPr marL="285750" indent="-285750">
              <a:buFont typeface="Arial" panose="020B0604020202020204" pitchFamily="34" charset="0"/>
              <a:buChar char="•"/>
            </a:pPr>
            <a:r>
              <a:rPr lang="en-US" sz="2400" b="1" dirty="0"/>
              <a:t>A contrastive loss function</a:t>
            </a:r>
          </a:p>
          <a:p>
            <a:pPr marL="285750" indent="-285750">
              <a:buFont typeface="Arial" panose="020B0604020202020204" pitchFamily="34" charset="0"/>
              <a:buChar char="•"/>
            </a:pPr>
            <a:endParaRPr lang="en-US" sz="2000" b="1" dirty="0"/>
          </a:p>
        </p:txBody>
      </p:sp>
      <p:sp>
        <p:nvSpPr>
          <p:cNvPr id="6" name="Oval 5">
            <a:extLst>
              <a:ext uri="{FF2B5EF4-FFF2-40B4-BE49-F238E27FC236}">
                <a16:creationId xmlns:a16="http://schemas.microsoft.com/office/drawing/2014/main" id="{50ED67B7-C7F7-4079-9BA6-5C4A46A0987E}"/>
              </a:ext>
            </a:extLst>
          </p:cNvPr>
          <p:cNvSpPr/>
          <p:nvPr/>
        </p:nvSpPr>
        <p:spPr>
          <a:xfrm>
            <a:off x="9328727" y="5906655"/>
            <a:ext cx="420255" cy="37853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7BF0D9F-B65A-4D95-865C-BC788742D9C2}"/>
              </a:ext>
            </a:extLst>
          </p:cNvPr>
          <p:cNvSpPr/>
          <p:nvPr/>
        </p:nvSpPr>
        <p:spPr>
          <a:xfrm>
            <a:off x="8368145" y="5435600"/>
            <a:ext cx="420255" cy="378538"/>
          </a:xfrm>
          <a:prstGeom prst="ellipse">
            <a:avLst/>
          </a:prstGeom>
          <a:solidFill>
            <a:srgbClr val="FF0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15F118A-F516-44E8-AC71-E69D9EB1F43F}"/>
              </a:ext>
            </a:extLst>
          </p:cNvPr>
          <p:cNvSpPr/>
          <p:nvPr/>
        </p:nvSpPr>
        <p:spPr>
          <a:xfrm>
            <a:off x="10187709" y="5375564"/>
            <a:ext cx="420255" cy="378538"/>
          </a:xfrm>
          <a:prstGeom prst="ellipse">
            <a:avLst/>
          </a:prstGeom>
          <a:solidFill>
            <a:srgbClr val="FF0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DE26E24-7DB8-45C1-AFAC-F84AD7F85317}"/>
              </a:ext>
            </a:extLst>
          </p:cNvPr>
          <p:cNvSpPr/>
          <p:nvPr/>
        </p:nvSpPr>
        <p:spPr>
          <a:xfrm>
            <a:off x="8174181" y="4414981"/>
            <a:ext cx="808182" cy="23552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014BF62-FC8A-43B6-8A25-2BF079DAD471}"/>
              </a:ext>
            </a:extLst>
          </p:cNvPr>
          <p:cNvSpPr/>
          <p:nvPr/>
        </p:nvSpPr>
        <p:spPr>
          <a:xfrm>
            <a:off x="9993745" y="4414981"/>
            <a:ext cx="808182" cy="23552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F1FBD8-746A-4DC1-B6AA-D5538C412210}"/>
              </a:ext>
            </a:extLst>
          </p:cNvPr>
          <p:cNvSpPr/>
          <p:nvPr/>
        </p:nvSpPr>
        <p:spPr>
          <a:xfrm>
            <a:off x="8192654" y="3237529"/>
            <a:ext cx="808182" cy="23552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1FA3D37-E0BA-441D-BD68-9363787D79AF}"/>
              </a:ext>
            </a:extLst>
          </p:cNvPr>
          <p:cNvSpPr/>
          <p:nvPr/>
        </p:nvSpPr>
        <p:spPr>
          <a:xfrm>
            <a:off x="9993745" y="3211945"/>
            <a:ext cx="808182" cy="23552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01FC5F4-108E-46F9-B8F9-CF8387ADEB3B}"/>
                  </a:ext>
                </a:extLst>
              </p:cNvPr>
              <p:cNvSpPr txBox="1"/>
              <p:nvPr/>
            </p:nvSpPr>
            <p:spPr>
              <a:xfrm>
                <a:off x="9679709" y="5948218"/>
                <a:ext cx="508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𝑮</m:t>
                      </m:r>
                    </m:oMath>
                  </m:oMathPara>
                </a14:m>
                <a:endParaRPr lang="en-US" b="1" dirty="0"/>
              </a:p>
            </p:txBody>
          </p:sp>
        </mc:Choice>
        <mc:Fallback xmlns="">
          <p:sp>
            <p:nvSpPr>
              <p:cNvPr id="13" name="TextBox 12">
                <a:extLst>
                  <a:ext uri="{FF2B5EF4-FFF2-40B4-BE49-F238E27FC236}">
                    <a16:creationId xmlns:a16="http://schemas.microsoft.com/office/drawing/2014/main" id="{701FC5F4-108E-46F9-B8F9-CF8387ADEB3B}"/>
                  </a:ext>
                </a:extLst>
              </p:cNvPr>
              <p:cNvSpPr txBox="1">
                <a:spLocks noRot="1" noChangeAspect="1" noMove="1" noResize="1" noEditPoints="1" noAdjustHandles="1" noChangeArrowheads="1" noChangeShapeType="1" noTextEdit="1"/>
              </p:cNvSpPr>
              <p:nvPr/>
            </p:nvSpPr>
            <p:spPr>
              <a:xfrm>
                <a:off x="9679709" y="5948218"/>
                <a:ext cx="508000"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B4F3106-B7BB-42F6-AB0A-2DCA133E630A}"/>
                  </a:ext>
                </a:extLst>
              </p:cNvPr>
              <p:cNvSpPr txBox="1"/>
              <p:nvPr/>
            </p:nvSpPr>
            <p:spPr>
              <a:xfrm>
                <a:off x="7763164" y="5438009"/>
                <a:ext cx="729673" cy="3761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𝑮</m:t>
                              </m:r>
                            </m:e>
                          </m:acc>
                        </m:e>
                        <m:sub>
                          <m:r>
                            <a:rPr lang="en-US" b="1" i="1" smtClean="0">
                              <a:latin typeface="Cambria Math" panose="02040503050406030204" pitchFamily="18" charset="0"/>
                            </a:rPr>
                            <m:t>𝒊</m:t>
                          </m:r>
                        </m:sub>
                      </m:sSub>
                    </m:oMath>
                  </m:oMathPara>
                </a14:m>
                <a:endParaRPr lang="en-US" b="1" dirty="0"/>
              </a:p>
            </p:txBody>
          </p:sp>
        </mc:Choice>
        <mc:Fallback xmlns="">
          <p:sp>
            <p:nvSpPr>
              <p:cNvPr id="14" name="TextBox 13">
                <a:extLst>
                  <a:ext uri="{FF2B5EF4-FFF2-40B4-BE49-F238E27FC236}">
                    <a16:creationId xmlns:a16="http://schemas.microsoft.com/office/drawing/2014/main" id="{9B4F3106-B7BB-42F6-AB0A-2DCA133E630A}"/>
                  </a:ext>
                </a:extLst>
              </p:cNvPr>
              <p:cNvSpPr txBox="1">
                <a:spLocks noRot="1" noChangeAspect="1" noMove="1" noResize="1" noEditPoints="1" noAdjustHandles="1" noChangeArrowheads="1" noChangeShapeType="1" noTextEdit="1"/>
              </p:cNvSpPr>
              <p:nvPr/>
            </p:nvSpPr>
            <p:spPr>
              <a:xfrm>
                <a:off x="7763164" y="5438009"/>
                <a:ext cx="729673" cy="376129"/>
              </a:xfrm>
              <a:prstGeom prst="rect">
                <a:avLst/>
              </a:prstGeom>
              <a:blipFill>
                <a:blip r:embed="rId3"/>
                <a:stretch>
                  <a:fillRect t="-8065" r="-20000" b="-16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9D2EF8E-F951-4CEA-B10A-91389B2A5BB6}"/>
                  </a:ext>
                </a:extLst>
              </p:cNvPr>
              <p:cNvSpPr txBox="1"/>
              <p:nvPr/>
            </p:nvSpPr>
            <p:spPr>
              <a:xfrm>
                <a:off x="10337800" y="5415621"/>
                <a:ext cx="1043709" cy="4047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𝐺</m:t>
                              </m:r>
                            </m:e>
                          </m:acc>
                        </m:e>
                        <m:sub>
                          <m:r>
                            <a:rPr lang="en-US" b="0" i="1" smtClean="0">
                              <a:latin typeface="Cambria Math" panose="02040503050406030204" pitchFamily="18" charset="0"/>
                            </a:rPr>
                            <m:t>𝑗</m:t>
                          </m:r>
                        </m:sub>
                      </m:sSub>
                    </m:oMath>
                  </m:oMathPara>
                </a14:m>
                <a:endParaRPr lang="en-US" dirty="0"/>
              </a:p>
            </p:txBody>
          </p:sp>
        </mc:Choice>
        <mc:Fallback xmlns="">
          <p:sp>
            <p:nvSpPr>
              <p:cNvPr id="15" name="TextBox 14">
                <a:extLst>
                  <a:ext uri="{FF2B5EF4-FFF2-40B4-BE49-F238E27FC236}">
                    <a16:creationId xmlns:a16="http://schemas.microsoft.com/office/drawing/2014/main" id="{39D2EF8E-F951-4CEA-B10A-91389B2A5BB6}"/>
                  </a:ext>
                </a:extLst>
              </p:cNvPr>
              <p:cNvSpPr txBox="1">
                <a:spLocks noRot="1" noChangeAspect="1" noMove="1" noResize="1" noEditPoints="1" noAdjustHandles="1" noChangeArrowheads="1" noChangeShapeType="1" noTextEdit="1"/>
              </p:cNvSpPr>
              <p:nvPr/>
            </p:nvSpPr>
            <p:spPr>
              <a:xfrm>
                <a:off x="10337800" y="5415621"/>
                <a:ext cx="1043709" cy="404791"/>
              </a:xfrm>
              <a:prstGeom prst="rect">
                <a:avLst/>
              </a:prstGeom>
              <a:blipFill>
                <a:blip r:embed="rId4"/>
                <a:stretch>
                  <a:fillRect t="-1493" b="-7463"/>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9E233E41-1337-4B89-9034-1360EB16CE8D}"/>
              </a:ext>
            </a:extLst>
          </p:cNvPr>
          <p:cNvCxnSpPr>
            <a:stCxn id="6" idx="1"/>
            <a:endCxn id="7" idx="5"/>
          </p:cNvCxnSpPr>
          <p:nvPr/>
        </p:nvCxnSpPr>
        <p:spPr>
          <a:xfrm flipH="1" flipV="1">
            <a:off x="8726855" y="5758702"/>
            <a:ext cx="663417" cy="20338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BF942A6-54F6-4CD9-BC63-8E7878130601}"/>
              </a:ext>
            </a:extLst>
          </p:cNvPr>
          <p:cNvCxnSpPr/>
          <p:nvPr/>
        </p:nvCxnSpPr>
        <p:spPr>
          <a:xfrm flipV="1">
            <a:off x="9679709" y="5814138"/>
            <a:ext cx="658091" cy="147953"/>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B92D46E-7DC1-4299-9784-C70212264711}"/>
              </a:ext>
            </a:extLst>
          </p:cNvPr>
          <p:cNvCxnSpPr>
            <a:endCxn id="9" idx="2"/>
          </p:cNvCxnSpPr>
          <p:nvPr/>
        </p:nvCxnSpPr>
        <p:spPr>
          <a:xfrm flipV="1">
            <a:off x="8578272" y="4650508"/>
            <a:ext cx="0" cy="78509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1637CD8-DEBB-4CC7-A6CE-87DDBCC5BC5B}"/>
              </a:ext>
            </a:extLst>
          </p:cNvPr>
          <p:cNvSpPr txBox="1"/>
          <p:nvPr/>
        </p:nvSpPr>
        <p:spPr>
          <a:xfrm>
            <a:off x="7961745" y="4852596"/>
            <a:ext cx="688110" cy="369332"/>
          </a:xfrm>
          <a:prstGeom prst="rect">
            <a:avLst/>
          </a:prstGeom>
          <a:noFill/>
        </p:spPr>
        <p:txBody>
          <a:bodyPr wrap="square" rtlCol="0">
            <a:spAutoFit/>
          </a:bodyPr>
          <a:lstStyle/>
          <a:p>
            <a:r>
              <a:rPr lang="en-US" b="1" dirty="0"/>
              <a:t>GCN</a:t>
            </a:r>
          </a:p>
        </p:txBody>
      </p:sp>
      <p:cxnSp>
        <p:nvCxnSpPr>
          <p:cNvPr id="24" name="Straight Arrow Connector 23">
            <a:extLst>
              <a:ext uri="{FF2B5EF4-FFF2-40B4-BE49-F238E27FC236}">
                <a16:creationId xmlns:a16="http://schemas.microsoft.com/office/drawing/2014/main" id="{24E38CA6-277C-49E3-9388-34C710DF73E8}"/>
              </a:ext>
            </a:extLst>
          </p:cNvPr>
          <p:cNvCxnSpPr>
            <a:cxnSpLocks/>
          </p:cNvCxnSpPr>
          <p:nvPr/>
        </p:nvCxnSpPr>
        <p:spPr>
          <a:xfrm flipV="1">
            <a:off x="10367817" y="4650508"/>
            <a:ext cx="0" cy="72505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0421FA5-47CA-4D84-96D2-F27EB958C561}"/>
              </a:ext>
            </a:extLst>
          </p:cNvPr>
          <p:cNvSpPr txBox="1"/>
          <p:nvPr/>
        </p:nvSpPr>
        <p:spPr>
          <a:xfrm>
            <a:off x="10337800" y="4866946"/>
            <a:ext cx="6096000" cy="369332"/>
          </a:xfrm>
          <a:prstGeom prst="rect">
            <a:avLst/>
          </a:prstGeom>
          <a:noFill/>
        </p:spPr>
        <p:txBody>
          <a:bodyPr wrap="square">
            <a:spAutoFit/>
          </a:bodyPr>
          <a:lstStyle/>
          <a:p>
            <a:r>
              <a:rPr lang="en-US" b="1" dirty="0"/>
              <a:t>GCN</a:t>
            </a:r>
          </a:p>
        </p:txBody>
      </p:sp>
      <p:cxnSp>
        <p:nvCxnSpPr>
          <p:cNvPr id="28" name="Straight Arrow Connector 27">
            <a:extLst>
              <a:ext uri="{FF2B5EF4-FFF2-40B4-BE49-F238E27FC236}">
                <a16:creationId xmlns:a16="http://schemas.microsoft.com/office/drawing/2014/main" id="{A0718256-35CD-4F3C-8501-C588E2EF9E1C}"/>
              </a:ext>
            </a:extLst>
          </p:cNvPr>
          <p:cNvCxnSpPr>
            <a:stCxn id="9" idx="0"/>
            <a:endCxn id="11" idx="2"/>
          </p:cNvCxnSpPr>
          <p:nvPr/>
        </p:nvCxnSpPr>
        <p:spPr>
          <a:xfrm flipV="1">
            <a:off x="8578272" y="3473056"/>
            <a:ext cx="18473" cy="94192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238B5C8-0058-488A-A2EE-732961E6F3BA}"/>
              </a:ext>
            </a:extLst>
          </p:cNvPr>
          <p:cNvCxnSpPr>
            <a:stCxn id="10" idx="0"/>
            <a:endCxn id="12" idx="2"/>
          </p:cNvCxnSpPr>
          <p:nvPr/>
        </p:nvCxnSpPr>
        <p:spPr>
          <a:xfrm flipV="1">
            <a:off x="10397836" y="3447472"/>
            <a:ext cx="0" cy="96750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8622D1D-F9A0-4AAA-8D8F-1A08F094EA42}"/>
                  </a:ext>
                </a:extLst>
              </p:cNvPr>
              <p:cNvSpPr txBox="1"/>
              <p:nvPr/>
            </p:nvSpPr>
            <p:spPr>
              <a:xfrm>
                <a:off x="7535779" y="4326062"/>
                <a:ext cx="6533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𝒉</m:t>
                          </m:r>
                        </m:e>
                        <m:sub>
                          <m:r>
                            <a:rPr lang="en-US" b="1" i="1" smtClean="0">
                              <a:latin typeface="Cambria Math" panose="02040503050406030204" pitchFamily="18" charset="0"/>
                            </a:rPr>
                            <m:t>𝒊</m:t>
                          </m:r>
                        </m:sub>
                      </m:sSub>
                    </m:oMath>
                  </m:oMathPara>
                </a14:m>
                <a:endParaRPr lang="en-US" b="1" dirty="0"/>
              </a:p>
            </p:txBody>
          </p:sp>
        </mc:Choice>
        <mc:Fallback xmlns="">
          <p:sp>
            <p:nvSpPr>
              <p:cNvPr id="32" name="TextBox 31">
                <a:extLst>
                  <a:ext uri="{FF2B5EF4-FFF2-40B4-BE49-F238E27FC236}">
                    <a16:creationId xmlns:a16="http://schemas.microsoft.com/office/drawing/2014/main" id="{28622D1D-F9A0-4AAA-8D8F-1A08F094EA42}"/>
                  </a:ext>
                </a:extLst>
              </p:cNvPr>
              <p:cNvSpPr txBox="1">
                <a:spLocks noRot="1" noChangeAspect="1" noMove="1" noResize="1" noEditPoints="1" noAdjustHandles="1" noChangeArrowheads="1" noChangeShapeType="1" noTextEdit="1"/>
              </p:cNvSpPr>
              <p:nvPr/>
            </p:nvSpPr>
            <p:spPr>
              <a:xfrm>
                <a:off x="7535779" y="4326062"/>
                <a:ext cx="653351"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F99B241-2D62-4A83-BF9E-8CDE1BAD33DA}"/>
                  </a:ext>
                </a:extLst>
              </p:cNvPr>
              <p:cNvSpPr txBox="1"/>
              <p:nvPr/>
            </p:nvSpPr>
            <p:spPr>
              <a:xfrm>
                <a:off x="10607964" y="4336921"/>
                <a:ext cx="900037" cy="3956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𝒉</m:t>
                          </m:r>
                        </m:e>
                        <m:sub>
                          <m:r>
                            <a:rPr lang="en-US" b="1" i="1" smtClean="0">
                              <a:latin typeface="Cambria Math" panose="02040503050406030204" pitchFamily="18" charset="0"/>
                            </a:rPr>
                            <m:t>𝒋</m:t>
                          </m:r>
                        </m:sub>
                      </m:sSub>
                    </m:oMath>
                  </m:oMathPara>
                </a14:m>
                <a:endParaRPr lang="en-US" b="1" dirty="0"/>
              </a:p>
            </p:txBody>
          </p:sp>
        </mc:Choice>
        <mc:Fallback xmlns="">
          <p:sp>
            <p:nvSpPr>
              <p:cNvPr id="33" name="TextBox 32">
                <a:extLst>
                  <a:ext uri="{FF2B5EF4-FFF2-40B4-BE49-F238E27FC236}">
                    <a16:creationId xmlns:a16="http://schemas.microsoft.com/office/drawing/2014/main" id="{CF99B241-2D62-4A83-BF9E-8CDE1BAD33DA}"/>
                  </a:ext>
                </a:extLst>
              </p:cNvPr>
              <p:cNvSpPr txBox="1">
                <a:spLocks noRot="1" noChangeAspect="1" noMove="1" noResize="1" noEditPoints="1" noAdjustHandles="1" noChangeArrowheads="1" noChangeShapeType="1" noTextEdit="1"/>
              </p:cNvSpPr>
              <p:nvPr/>
            </p:nvSpPr>
            <p:spPr>
              <a:xfrm>
                <a:off x="10607964" y="4336921"/>
                <a:ext cx="900037" cy="395621"/>
              </a:xfrm>
              <a:prstGeom prst="rect">
                <a:avLst/>
              </a:prstGeom>
              <a:blipFill>
                <a:blip r:embed="rId6"/>
                <a:stretch>
                  <a:fillRect b="-9231"/>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3893EC6E-A543-4D4D-9BAA-D6E9024AFA0E}"/>
              </a:ext>
            </a:extLst>
          </p:cNvPr>
          <p:cNvSpPr txBox="1"/>
          <p:nvPr/>
        </p:nvSpPr>
        <p:spPr>
          <a:xfrm>
            <a:off x="7982071" y="3729700"/>
            <a:ext cx="744784" cy="369332"/>
          </a:xfrm>
          <a:prstGeom prst="rect">
            <a:avLst/>
          </a:prstGeom>
          <a:noFill/>
        </p:spPr>
        <p:txBody>
          <a:bodyPr wrap="square" rtlCol="0">
            <a:spAutoFit/>
          </a:bodyPr>
          <a:lstStyle/>
          <a:p>
            <a:r>
              <a:rPr lang="en-US" b="1" dirty="0">
                <a:solidFill>
                  <a:srgbClr val="C00000"/>
                </a:solidFill>
              </a:rPr>
              <a:t>MLP</a:t>
            </a:r>
          </a:p>
        </p:txBody>
      </p:sp>
      <p:sp>
        <p:nvSpPr>
          <p:cNvPr id="35" name="TextBox 34">
            <a:extLst>
              <a:ext uri="{FF2B5EF4-FFF2-40B4-BE49-F238E27FC236}">
                <a16:creationId xmlns:a16="http://schemas.microsoft.com/office/drawing/2014/main" id="{6EC53421-B99C-432F-BFF1-6DB758B23A2C}"/>
              </a:ext>
            </a:extLst>
          </p:cNvPr>
          <p:cNvSpPr txBox="1"/>
          <p:nvPr/>
        </p:nvSpPr>
        <p:spPr>
          <a:xfrm>
            <a:off x="10383063" y="3704399"/>
            <a:ext cx="911390" cy="369332"/>
          </a:xfrm>
          <a:prstGeom prst="rect">
            <a:avLst/>
          </a:prstGeom>
          <a:noFill/>
        </p:spPr>
        <p:txBody>
          <a:bodyPr wrap="square" rtlCol="0">
            <a:spAutoFit/>
          </a:bodyPr>
          <a:lstStyle/>
          <a:p>
            <a:r>
              <a:rPr lang="en-US" b="1" dirty="0">
                <a:solidFill>
                  <a:srgbClr val="C00000"/>
                </a:solidFill>
              </a:rPr>
              <a:t>MLP</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49C7E89-2A29-49AA-969A-8AB69FE40689}"/>
                  </a:ext>
                </a:extLst>
              </p:cNvPr>
              <p:cNvSpPr txBox="1"/>
              <p:nvPr/>
            </p:nvSpPr>
            <p:spPr>
              <a:xfrm>
                <a:off x="7553694" y="3151087"/>
                <a:ext cx="78570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𝒛</m:t>
                          </m:r>
                        </m:e>
                        <m:sub>
                          <m:r>
                            <a:rPr lang="en-US" b="1" i="1" smtClean="0">
                              <a:latin typeface="Cambria Math" panose="02040503050406030204" pitchFamily="18" charset="0"/>
                            </a:rPr>
                            <m:t>𝒊</m:t>
                          </m:r>
                        </m:sub>
                      </m:sSub>
                    </m:oMath>
                  </m:oMathPara>
                </a14:m>
                <a:endParaRPr lang="en-US" b="1" dirty="0"/>
              </a:p>
            </p:txBody>
          </p:sp>
        </mc:Choice>
        <mc:Fallback xmlns="">
          <p:sp>
            <p:nvSpPr>
              <p:cNvPr id="36" name="TextBox 35">
                <a:extLst>
                  <a:ext uri="{FF2B5EF4-FFF2-40B4-BE49-F238E27FC236}">
                    <a16:creationId xmlns:a16="http://schemas.microsoft.com/office/drawing/2014/main" id="{249C7E89-2A29-49AA-969A-8AB69FE40689}"/>
                  </a:ext>
                </a:extLst>
              </p:cNvPr>
              <p:cNvSpPr txBox="1">
                <a:spLocks noRot="1" noChangeAspect="1" noMove="1" noResize="1" noEditPoints="1" noAdjustHandles="1" noChangeArrowheads="1" noChangeShapeType="1" noTextEdit="1"/>
              </p:cNvSpPr>
              <p:nvPr/>
            </p:nvSpPr>
            <p:spPr>
              <a:xfrm>
                <a:off x="7553694" y="3151087"/>
                <a:ext cx="78570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50199392-ABCE-4DDC-83DF-52303300493B}"/>
                  </a:ext>
                </a:extLst>
              </p:cNvPr>
              <p:cNvSpPr txBox="1"/>
              <p:nvPr/>
            </p:nvSpPr>
            <p:spPr>
              <a:xfrm>
                <a:off x="10686604" y="3105140"/>
                <a:ext cx="676020" cy="3956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𝒛</m:t>
                          </m:r>
                        </m:e>
                        <m:sub>
                          <m:r>
                            <a:rPr lang="en-US" b="1" i="1" smtClean="0">
                              <a:latin typeface="Cambria Math" panose="02040503050406030204" pitchFamily="18" charset="0"/>
                            </a:rPr>
                            <m:t>𝒋</m:t>
                          </m:r>
                        </m:sub>
                      </m:sSub>
                    </m:oMath>
                  </m:oMathPara>
                </a14:m>
                <a:endParaRPr lang="en-US" b="1" dirty="0"/>
              </a:p>
            </p:txBody>
          </p:sp>
        </mc:Choice>
        <mc:Fallback xmlns="">
          <p:sp>
            <p:nvSpPr>
              <p:cNvPr id="37" name="TextBox 36">
                <a:extLst>
                  <a:ext uri="{FF2B5EF4-FFF2-40B4-BE49-F238E27FC236}">
                    <a16:creationId xmlns:a16="http://schemas.microsoft.com/office/drawing/2014/main" id="{50199392-ABCE-4DDC-83DF-52303300493B}"/>
                  </a:ext>
                </a:extLst>
              </p:cNvPr>
              <p:cNvSpPr txBox="1">
                <a:spLocks noRot="1" noChangeAspect="1" noMove="1" noResize="1" noEditPoints="1" noAdjustHandles="1" noChangeArrowheads="1" noChangeShapeType="1" noTextEdit="1"/>
              </p:cNvSpPr>
              <p:nvPr/>
            </p:nvSpPr>
            <p:spPr>
              <a:xfrm>
                <a:off x="10686604" y="3105140"/>
                <a:ext cx="676020" cy="395621"/>
              </a:xfrm>
              <a:prstGeom prst="rect">
                <a:avLst/>
              </a:prstGeom>
              <a:blipFill>
                <a:blip r:embed="rId8"/>
                <a:stretch>
                  <a:fillRect b="-9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7263672D-CC50-7DC2-886E-075D0BADBFCD}"/>
              </a:ext>
            </a:extLst>
          </p:cNvPr>
          <p:cNvSpPr txBox="1"/>
          <p:nvPr/>
        </p:nvSpPr>
        <p:spPr>
          <a:xfrm>
            <a:off x="2047426" y="60931"/>
            <a:ext cx="10144574" cy="584775"/>
          </a:xfrm>
          <a:prstGeom prst="rect">
            <a:avLst/>
          </a:prstGeom>
          <a:noFill/>
        </p:spPr>
        <p:txBody>
          <a:bodyPr wrap="square" rtlCol="0">
            <a:spAutoFit/>
          </a:bodyPr>
          <a:lstStyle/>
          <a:p>
            <a:r>
              <a:rPr lang="en-US" sz="3200" b="1" dirty="0">
                <a:solidFill>
                  <a:srgbClr val="FF0000"/>
                </a:solidFill>
                <a:latin typeface="Arial" panose="020B0604020202020204" pitchFamily="34" charset="0"/>
                <a:cs typeface="Arial" panose="020B0604020202020204" pitchFamily="34" charset="0"/>
              </a:rPr>
              <a:t>1.1.6.8. Molecular Contrastive </a:t>
            </a:r>
            <a:r>
              <a:rPr lang="en-US" sz="3200" b="1" dirty="0" err="1">
                <a:solidFill>
                  <a:srgbClr val="FF0000"/>
                </a:solidFill>
                <a:latin typeface="Arial" panose="020B0604020202020204" pitchFamily="34" charset="0"/>
                <a:cs typeface="Arial" panose="020B0604020202020204" pitchFamily="34" charset="0"/>
              </a:rPr>
              <a:t>Leaarning</a:t>
            </a:r>
            <a:endParaRPr lang="en-US" sz="3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28673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ABA3D6-498F-DFAF-6CC9-20AC3644768E}"/>
              </a:ext>
            </a:extLst>
          </p:cNvPr>
          <p:cNvSpPr txBox="1"/>
          <p:nvPr/>
        </p:nvSpPr>
        <p:spPr>
          <a:xfrm>
            <a:off x="429491" y="2939534"/>
            <a:ext cx="11822546" cy="769441"/>
          </a:xfrm>
          <a:prstGeom prst="rect">
            <a:avLst/>
          </a:prstGeom>
          <a:noFill/>
        </p:spPr>
        <p:txBody>
          <a:bodyPr wrap="square">
            <a:spAutoFit/>
          </a:bodyPr>
          <a:lstStyle/>
          <a:p>
            <a:r>
              <a:rPr lang="en-US" sz="4400" b="1" dirty="0">
                <a:solidFill>
                  <a:srgbClr val="FF0000"/>
                </a:solidFill>
                <a:latin typeface="Arial" panose="020B0604020202020204" pitchFamily="34" charset="0"/>
                <a:cs typeface="Arial" panose="020B0604020202020204" pitchFamily="34" charset="0"/>
              </a:rPr>
              <a:t>1.1.7. Virus Protein Sequence Embedding</a:t>
            </a:r>
          </a:p>
        </p:txBody>
      </p:sp>
    </p:spTree>
    <p:extLst>
      <p:ext uri="{BB962C8B-B14F-4D97-AF65-F5344CB8AC3E}">
        <p14:creationId xmlns:p14="http://schemas.microsoft.com/office/powerpoint/2010/main" val="4201218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4BFE7F-EA69-8528-1BB3-1478309FA1CB}"/>
              </a:ext>
            </a:extLst>
          </p:cNvPr>
          <p:cNvSpPr txBox="1"/>
          <p:nvPr/>
        </p:nvSpPr>
        <p:spPr>
          <a:xfrm>
            <a:off x="1697329" y="723108"/>
            <a:ext cx="10494671" cy="1077218"/>
          </a:xfrm>
          <a:prstGeom prst="rect">
            <a:avLst/>
          </a:prstGeom>
          <a:noFill/>
        </p:spPr>
        <p:txBody>
          <a:bodyPr wrap="square" rtlCol="0">
            <a:spAutoFit/>
          </a:bodyPr>
          <a:lstStyle/>
          <a:p>
            <a:r>
              <a:rPr lang="en-US" sz="3200" b="1" dirty="0">
                <a:solidFill>
                  <a:srgbClr val="FF0000"/>
                </a:solidFill>
                <a:latin typeface="Arial" panose="020B0604020202020204" pitchFamily="34" charset="0"/>
                <a:cs typeface="Arial" panose="020B0604020202020204" pitchFamily="34" charset="0"/>
              </a:rPr>
              <a:t>1.1.7.1. Natural Language Models</a:t>
            </a:r>
          </a:p>
          <a:p>
            <a:pPr algn="ctr"/>
            <a:endParaRPr lang="en-US" sz="3200" b="1" dirty="0">
              <a:solidFill>
                <a:srgbClr val="FF000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E913CBFF-3168-A6BA-AD9E-4BBA8426E806}"/>
              </a:ext>
            </a:extLst>
          </p:cNvPr>
          <p:cNvSpPr txBox="1"/>
          <p:nvPr/>
        </p:nvSpPr>
        <p:spPr>
          <a:xfrm>
            <a:off x="1027142" y="1772008"/>
            <a:ext cx="10402349" cy="954107"/>
          </a:xfrm>
          <a:prstGeom prst="rect">
            <a:avLst/>
          </a:prstGeom>
          <a:noFill/>
        </p:spPr>
        <p:txBody>
          <a:bodyPr wrap="square">
            <a:spAutoFit/>
          </a:bodyPr>
          <a:lstStyle/>
          <a:p>
            <a:r>
              <a:rPr lang="en-US" sz="2800" b="1" dirty="0">
                <a:solidFill>
                  <a:srgbClr val="00B050"/>
                </a:solidFill>
                <a:latin typeface="Times New Roman" panose="02020603050405020304" pitchFamily="18" charset="0"/>
                <a:cs typeface="Times New Roman" panose="02020603050405020304" pitchFamily="18" charset="0"/>
              </a:rPr>
              <a:t>Use natural language to learn to model escape and fitness from  existing viral sequence data alone</a:t>
            </a:r>
          </a:p>
        </p:txBody>
      </p:sp>
      <p:sp>
        <p:nvSpPr>
          <p:cNvPr id="6" name="TextBox 5">
            <a:extLst>
              <a:ext uri="{FF2B5EF4-FFF2-40B4-BE49-F238E27FC236}">
                <a16:creationId xmlns:a16="http://schemas.microsoft.com/office/drawing/2014/main" id="{429BEE6F-767D-524C-37C7-76F51D961BC4}"/>
              </a:ext>
            </a:extLst>
          </p:cNvPr>
          <p:cNvSpPr txBox="1"/>
          <p:nvPr/>
        </p:nvSpPr>
        <p:spPr>
          <a:xfrm>
            <a:off x="1029748" y="2925618"/>
            <a:ext cx="9069547" cy="1938992"/>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Learning the language of viral evolution and escape, </a:t>
            </a:r>
            <a:r>
              <a:rPr lang="en-US" sz="2000" b="1" dirty="0" err="1">
                <a:latin typeface="Times New Roman" panose="02020603050405020304" pitchFamily="18" charset="0"/>
                <a:cs typeface="Times New Roman" panose="02020603050405020304" pitchFamily="18" charset="0"/>
              </a:rPr>
              <a:t>bioRxiv</a:t>
            </a:r>
            <a:r>
              <a:rPr lang="en-US" sz="2000" b="1" dirty="0">
                <a:latin typeface="Times New Roman" panose="02020603050405020304" pitchFamily="18" charset="0"/>
                <a:cs typeface="Times New Roman" panose="02020603050405020304" pitchFamily="18" charset="0"/>
              </a:rPr>
              <a:t> preprint </a:t>
            </a:r>
            <a:r>
              <a:rPr lang="en-US" sz="2000" b="1" dirty="0" err="1">
                <a:latin typeface="Times New Roman" panose="02020603050405020304" pitchFamily="18" charset="0"/>
                <a:cs typeface="Times New Roman" panose="02020603050405020304" pitchFamily="18" charset="0"/>
              </a:rPr>
              <a:t>doi</a:t>
            </a:r>
            <a:r>
              <a:rPr lang="en-US" sz="2000" b="1"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hlinkClick r:id="rId2"/>
              </a:rPr>
              <a:t>https://doi.org/10.1101/2020.07.08.193946</a:t>
            </a: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SCIENCE, 15 Jan 2021</a:t>
            </a:r>
          </a:p>
          <a:p>
            <a:r>
              <a:rPr lang="en-US" sz="2000" b="1" dirty="0">
                <a:latin typeface="Times New Roman" panose="02020603050405020304" pitchFamily="18" charset="0"/>
                <a:cs typeface="Times New Roman" panose="02020603050405020304" pitchFamily="18" charset="0"/>
              </a:rPr>
              <a:t>Vol 371, Issue 6526, pp. 284-288</a:t>
            </a:r>
          </a:p>
          <a:p>
            <a:r>
              <a:rPr lang="en-US" sz="2000" b="1" dirty="0">
                <a:solidFill>
                  <a:srgbClr val="00B050"/>
                </a:solidFill>
                <a:latin typeface="Times New Roman" panose="02020603050405020304" pitchFamily="18" charset="0"/>
                <a:cs typeface="Times New Roman" panose="02020603050405020304" pitchFamily="18" charset="0"/>
              </a:rPr>
              <a:t>Code</a:t>
            </a:r>
            <a:r>
              <a:rPr lang="en-US" sz="2000" b="1" dirty="0">
                <a:latin typeface="Times New Roman" panose="02020603050405020304" pitchFamily="18" charset="0"/>
                <a:cs typeface="Times New Roman" panose="02020603050405020304" pitchFamily="18" charset="0"/>
              </a:rPr>
              <a:t>: https://github.com/brianhie/viral-mutation</a:t>
            </a:r>
          </a:p>
          <a:p>
            <a:r>
              <a:rPr lang="en-US" sz="2000" b="1" dirty="0">
                <a:latin typeface="Times New Roman" panose="02020603050405020304" pitchFamily="18" charset="0"/>
                <a:cs typeface="Times New Roman" panose="02020603050405020304" pitchFamily="18" charset="0"/>
              </a:rPr>
              <a:t>  </a:t>
            </a:r>
          </a:p>
        </p:txBody>
      </p:sp>
      <p:sp>
        <p:nvSpPr>
          <p:cNvPr id="8" name="TextBox 7">
            <a:extLst>
              <a:ext uri="{FF2B5EF4-FFF2-40B4-BE49-F238E27FC236}">
                <a16:creationId xmlns:a16="http://schemas.microsoft.com/office/drawing/2014/main" id="{4B8B7830-FDCA-DA73-16C5-904C62D22A7A}"/>
              </a:ext>
            </a:extLst>
          </p:cNvPr>
          <p:cNvSpPr txBox="1"/>
          <p:nvPr/>
        </p:nvSpPr>
        <p:spPr>
          <a:xfrm>
            <a:off x="962446" y="4763473"/>
            <a:ext cx="8788517" cy="1323439"/>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Early Computational Detection of Potential High Risk SARS-CoV-2 Variants.</a:t>
            </a:r>
          </a:p>
          <a:p>
            <a:r>
              <a:rPr lang="fr-FR" sz="2000" b="1" dirty="0" err="1">
                <a:latin typeface="Times New Roman" panose="02020603050405020304" pitchFamily="18" charset="0"/>
                <a:cs typeface="Times New Roman" panose="02020603050405020304" pitchFamily="18" charset="0"/>
              </a:rPr>
              <a:t>bioRxiv</a:t>
            </a:r>
            <a:r>
              <a:rPr lang="fr-FR" sz="2000" b="1" dirty="0">
                <a:latin typeface="Times New Roman" panose="02020603050405020304" pitchFamily="18" charset="0"/>
                <a:cs typeface="Times New Roman" panose="02020603050405020304" pitchFamily="18" charset="0"/>
              </a:rPr>
              <a:t> </a:t>
            </a:r>
            <a:r>
              <a:rPr lang="fr-FR" sz="2000" b="1" dirty="0" err="1">
                <a:latin typeface="Times New Roman" panose="02020603050405020304" pitchFamily="18" charset="0"/>
                <a:cs typeface="Times New Roman" panose="02020603050405020304" pitchFamily="18" charset="0"/>
              </a:rPr>
              <a:t>preprint</a:t>
            </a:r>
            <a:r>
              <a:rPr lang="fr-FR" sz="2000" b="1" dirty="0">
                <a:latin typeface="Times New Roman" panose="02020603050405020304" pitchFamily="18" charset="0"/>
                <a:cs typeface="Times New Roman" panose="02020603050405020304" pitchFamily="18" charset="0"/>
              </a:rPr>
              <a:t> </a:t>
            </a:r>
            <a:r>
              <a:rPr lang="fr-FR" sz="2000" b="1" dirty="0" err="1">
                <a:latin typeface="Times New Roman" panose="02020603050405020304" pitchFamily="18" charset="0"/>
                <a:cs typeface="Times New Roman" panose="02020603050405020304" pitchFamily="18" charset="0"/>
              </a:rPr>
              <a:t>doi</a:t>
            </a:r>
            <a:r>
              <a:rPr lang="fr-FR" sz="2000" b="1" dirty="0">
                <a:latin typeface="Times New Roman" panose="02020603050405020304" pitchFamily="18" charset="0"/>
                <a:cs typeface="Times New Roman" panose="02020603050405020304" pitchFamily="18" charset="0"/>
              </a:rPr>
              <a:t>: </a:t>
            </a:r>
            <a:r>
              <a:rPr lang="fr-FR" sz="2000" b="1" dirty="0">
                <a:latin typeface="Times New Roman" panose="02020603050405020304" pitchFamily="18" charset="0"/>
                <a:cs typeface="Times New Roman" panose="02020603050405020304" pitchFamily="18" charset="0"/>
                <a:hlinkClick r:id="rId3"/>
              </a:rPr>
              <a:t>https://doi.org/10.1101/2021.12.24.474095</a:t>
            </a:r>
            <a:endParaRPr lang="fr-FR"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The method is implemented using the Pytorch12 deep learning framework.</a:t>
            </a:r>
            <a:endParaRPr lang="fr-FR" sz="2000"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33022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768669-E5F6-7186-38E5-2B752E3EAF58}"/>
              </a:ext>
            </a:extLst>
          </p:cNvPr>
          <p:cNvSpPr txBox="1"/>
          <p:nvPr/>
        </p:nvSpPr>
        <p:spPr>
          <a:xfrm>
            <a:off x="829461" y="2627012"/>
            <a:ext cx="9988142" cy="3077766"/>
          </a:xfrm>
          <a:prstGeom prst="rect">
            <a:avLst/>
          </a:prstGeom>
          <a:noFill/>
        </p:spPr>
        <p:txBody>
          <a:bodyPr wrap="square">
            <a:spAutoFit/>
          </a:bodyPr>
          <a:lstStyle/>
          <a:p>
            <a:pPr marL="285750" indent="-28575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like viral evolution, natural languages like English or Japanese use  linear sequence </a:t>
            </a:r>
            <a:r>
              <a:rPr lang="en-US" sz="2400" b="1" dirty="0">
                <a:solidFill>
                  <a:srgbClr val="FF0000"/>
                </a:solidFill>
                <a:latin typeface="Times New Roman" panose="02020603050405020304" pitchFamily="18" charset="0"/>
                <a:cs typeface="Times New Roman" panose="02020603050405020304" pitchFamily="18" charset="0"/>
              </a:rPr>
              <a:t>to encode complex concepts (e.g., semantics</a:t>
            </a:r>
            <a:r>
              <a:rPr lang="en-US" sz="2400" b="1" dirty="0">
                <a:latin typeface="Times New Roman" panose="02020603050405020304" pitchFamily="18" charset="0"/>
                <a:cs typeface="Times New Roman" panose="02020603050405020304" pitchFamily="18" charset="0"/>
              </a:rPr>
              <a:t>) and are </a:t>
            </a:r>
            <a:r>
              <a:rPr lang="en-US" sz="2400" b="1" dirty="0">
                <a:solidFill>
                  <a:srgbClr val="FF0000"/>
                </a:solidFill>
                <a:latin typeface="Times New Roman" panose="02020603050405020304" pitchFamily="18" charset="0"/>
                <a:cs typeface="Times New Roman" panose="02020603050405020304" pitchFamily="18" charset="0"/>
              </a:rPr>
              <a:t>under complex constraints  (e.g., grammar).</a:t>
            </a:r>
          </a:p>
          <a:p>
            <a:endParaRPr lang="en-US" sz="1800" b="1" dirty="0">
              <a:solidFill>
                <a:srgbClr val="00B050"/>
              </a:solidFill>
            </a:endParaRPr>
          </a:p>
          <a:p>
            <a:pPr marL="285750" indent="-28575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critical properties of a viral escape mutation have linguistic analogs: </a:t>
            </a:r>
            <a:r>
              <a:rPr lang="en-US" sz="2400" b="1" dirty="0">
                <a:solidFill>
                  <a:srgbClr val="00B050"/>
                </a:solidFill>
                <a:latin typeface="Times New Roman" panose="02020603050405020304" pitchFamily="18" charset="0"/>
                <a:cs typeface="Times New Roman" panose="02020603050405020304" pitchFamily="18" charset="0"/>
              </a:rPr>
              <a:t>first, the mutation must preserve viability and infectivity</a:t>
            </a:r>
            <a:r>
              <a:rPr lang="en-US" sz="2400" b="1" dirty="0">
                <a:latin typeface="Times New Roman" panose="02020603050405020304" pitchFamily="18" charset="0"/>
                <a:cs typeface="Times New Roman" panose="02020603050405020304" pitchFamily="18" charset="0"/>
              </a:rPr>
              <a:t>, i.e., it must be </a:t>
            </a:r>
            <a:r>
              <a:rPr lang="en-US" sz="2800" b="1" dirty="0">
                <a:solidFill>
                  <a:srgbClr val="FF0000"/>
                </a:solidFill>
                <a:latin typeface="Times New Roman" panose="02020603050405020304" pitchFamily="18" charset="0"/>
                <a:cs typeface="Times New Roman" panose="02020603050405020304" pitchFamily="18" charset="0"/>
              </a:rPr>
              <a:t>grammatical</a:t>
            </a:r>
            <a:r>
              <a:rPr lang="en-US" sz="2400" b="1" dirty="0">
                <a:latin typeface="Times New Roman" panose="02020603050405020304" pitchFamily="18" charset="0"/>
                <a:cs typeface="Times New Roman" panose="02020603050405020304" pitchFamily="18" charset="0"/>
              </a:rPr>
              <a:t>; second, </a:t>
            </a:r>
            <a:r>
              <a:rPr lang="en-US" sz="2400" b="1" dirty="0">
                <a:solidFill>
                  <a:srgbClr val="00B050"/>
                </a:solidFill>
                <a:latin typeface="Times New Roman" panose="02020603050405020304" pitchFamily="18" charset="0"/>
                <a:cs typeface="Times New Roman" panose="02020603050405020304" pitchFamily="18" charset="0"/>
              </a:rPr>
              <a:t>the mutation must be antigenically altered to evade immunity</a:t>
            </a:r>
            <a:r>
              <a:rPr lang="en-US" sz="2400" b="1" dirty="0">
                <a:latin typeface="Times New Roman" panose="02020603050405020304" pitchFamily="18" charset="0"/>
                <a:cs typeface="Times New Roman" panose="02020603050405020304" pitchFamily="18" charset="0"/>
              </a:rPr>
              <a:t>, i.e., it must  have </a:t>
            </a:r>
            <a:r>
              <a:rPr lang="en-US" sz="2800" b="1" dirty="0">
                <a:solidFill>
                  <a:srgbClr val="FF0000"/>
                </a:solidFill>
                <a:latin typeface="Times New Roman" panose="02020603050405020304" pitchFamily="18" charset="0"/>
                <a:cs typeface="Times New Roman" panose="02020603050405020304" pitchFamily="18" charset="0"/>
              </a:rPr>
              <a:t>substantial semantic change</a:t>
            </a:r>
          </a:p>
        </p:txBody>
      </p:sp>
      <p:sp>
        <p:nvSpPr>
          <p:cNvPr id="5" name="TextBox 4">
            <a:extLst>
              <a:ext uri="{FF2B5EF4-FFF2-40B4-BE49-F238E27FC236}">
                <a16:creationId xmlns:a16="http://schemas.microsoft.com/office/drawing/2014/main" id="{2091391F-9981-E125-49E2-28DF09280EFB}"/>
              </a:ext>
            </a:extLst>
          </p:cNvPr>
          <p:cNvSpPr txBox="1"/>
          <p:nvPr/>
        </p:nvSpPr>
        <p:spPr>
          <a:xfrm>
            <a:off x="1011747" y="1226538"/>
            <a:ext cx="9378017" cy="1200329"/>
          </a:xfrm>
          <a:prstGeom prst="rect">
            <a:avLst/>
          </a:prstGeom>
          <a:noFill/>
        </p:spPr>
        <p:txBody>
          <a:bodyPr wrap="square">
            <a:spAutoFit/>
          </a:bodyPr>
          <a:lstStyle/>
          <a:p>
            <a:pPr marL="285750" indent="-285750">
              <a:buFont typeface="Arial" panose="020B0604020202020204" pitchFamily="34" charset="0"/>
              <a:buChar char="•"/>
            </a:pPr>
            <a:r>
              <a:rPr lang="en-US" sz="2400" b="1" dirty="0">
                <a:solidFill>
                  <a:srgbClr val="00B050"/>
                </a:solidFill>
                <a:latin typeface="Times New Roman" panose="02020603050405020304" pitchFamily="18" charset="0"/>
                <a:cs typeface="Times New Roman" panose="02020603050405020304" pitchFamily="18" charset="0"/>
              </a:rPr>
              <a:t>Protein sequences are considered as sentences and the amino acids as words</a:t>
            </a:r>
            <a:r>
              <a:rPr lang="en-US" dirty="0">
                <a:solidFill>
                  <a:srgbClr val="00B050"/>
                </a:solidFill>
              </a:rPr>
              <a:t>. </a:t>
            </a:r>
            <a:r>
              <a:rPr lang="en-US" sz="2400" b="1" dirty="0"/>
              <a:t>The models are trained on large datasets of known protein sequences in an unsupervised manner.</a:t>
            </a:r>
          </a:p>
        </p:txBody>
      </p:sp>
      <p:sp>
        <p:nvSpPr>
          <p:cNvPr id="4" name="TextBox 3">
            <a:extLst>
              <a:ext uri="{FF2B5EF4-FFF2-40B4-BE49-F238E27FC236}">
                <a16:creationId xmlns:a16="http://schemas.microsoft.com/office/drawing/2014/main" id="{91801FD1-8C4E-F229-92D0-E8CDB22DB2CA}"/>
              </a:ext>
            </a:extLst>
          </p:cNvPr>
          <p:cNvSpPr txBox="1"/>
          <p:nvPr/>
        </p:nvSpPr>
        <p:spPr>
          <a:xfrm>
            <a:off x="2299854" y="357970"/>
            <a:ext cx="7846291" cy="584775"/>
          </a:xfrm>
          <a:prstGeom prst="rect">
            <a:avLst/>
          </a:prstGeom>
          <a:noFill/>
        </p:spPr>
        <p:txBody>
          <a:bodyPr wrap="square">
            <a:spAutoFit/>
          </a:bodyPr>
          <a:lstStyle/>
          <a:p>
            <a:r>
              <a:rPr lang="en-US" sz="3200" b="1" dirty="0">
                <a:solidFill>
                  <a:srgbClr val="FF0000"/>
                </a:solidFill>
                <a:latin typeface="Arial" panose="020B0604020202020204" pitchFamily="34" charset="0"/>
                <a:cs typeface="Arial" panose="020B0604020202020204" pitchFamily="34" charset="0"/>
              </a:rPr>
              <a:t>1.1.7.1. Natural Language Models</a:t>
            </a:r>
          </a:p>
        </p:txBody>
      </p:sp>
    </p:spTree>
    <p:extLst>
      <p:ext uri="{BB962C8B-B14F-4D97-AF65-F5344CB8AC3E}">
        <p14:creationId xmlns:p14="http://schemas.microsoft.com/office/powerpoint/2010/main" val="5213017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2B6D22A-89CB-2129-1E12-E8746EBD9381}"/>
              </a:ext>
            </a:extLst>
          </p:cNvPr>
          <p:cNvSpPr txBox="1"/>
          <p:nvPr/>
        </p:nvSpPr>
        <p:spPr>
          <a:xfrm>
            <a:off x="416653" y="1913869"/>
            <a:ext cx="11358694" cy="3416320"/>
          </a:xfrm>
          <a:prstGeom prst="rect">
            <a:avLst/>
          </a:prstGeom>
          <a:noFill/>
        </p:spPr>
        <p:txBody>
          <a:bodyPr wrap="square">
            <a:spAutoFit/>
          </a:bodyPr>
          <a:lstStyle/>
          <a:p>
            <a:pPr marL="285750" indent="-285750" algn="l">
              <a:buFont typeface="Arial" panose="020B0604020202020204" pitchFamily="34" charset="0"/>
              <a:buChar char="•"/>
            </a:pPr>
            <a:r>
              <a:rPr lang="en-US" sz="2400" b="1" i="0" u="none" strike="noStrike" baseline="0" dirty="0">
                <a:latin typeface="Times New Roman" panose="02020603050405020304" pitchFamily="18" charset="0"/>
                <a:cs typeface="Times New Roman" panose="02020603050405020304" pitchFamily="18" charset="0"/>
              </a:rPr>
              <a:t>On one side, </a:t>
            </a:r>
            <a:r>
              <a:rPr lang="en-US" sz="2400" b="1" i="0" u="none" strike="noStrike" baseline="0" dirty="0">
                <a:solidFill>
                  <a:srgbClr val="FF0000"/>
                </a:solidFill>
                <a:latin typeface="Times New Roman" panose="02020603050405020304" pitchFamily="18" charset="0"/>
                <a:cs typeface="Times New Roman" panose="02020603050405020304" pitchFamily="18" charset="0"/>
              </a:rPr>
              <a:t>the probabilities </a:t>
            </a:r>
            <a:r>
              <a:rPr lang="en-US" sz="2400" b="1" i="0" u="none" strike="noStrike" baseline="0" dirty="0">
                <a:latin typeface="Times New Roman" panose="02020603050405020304" pitchFamily="18" charset="0"/>
                <a:cs typeface="Times New Roman" panose="02020603050405020304" pitchFamily="18" charset="0"/>
              </a:rPr>
              <a:t>returned by the model indicate how likely this sequence is to </a:t>
            </a:r>
            <a:r>
              <a:rPr lang="en-US" sz="2400" b="1" i="0" u="none" strike="noStrike" baseline="0" dirty="0">
                <a:solidFill>
                  <a:srgbClr val="FF0000"/>
                </a:solidFill>
                <a:latin typeface="Times New Roman" panose="02020603050405020304" pitchFamily="18" charset="0"/>
                <a:cs typeface="Times New Roman" panose="02020603050405020304" pitchFamily="18" charset="0"/>
              </a:rPr>
              <a:t>be natural/viable/feasible</a:t>
            </a:r>
            <a:r>
              <a:rPr lang="en-US" sz="2400" b="1" i="0" u="none" strike="noStrike" baseline="0" dirty="0">
                <a:latin typeface="Times New Roman" panose="02020603050405020304" pitchFamily="18" charset="0"/>
                <a:cs typeface="Times New Roman" panose="02020603050405020304" pitchFamily="18" charset="0"/>
              </a:rPr>
              <a:t>. </a:t>
            </a:r>
          </a:p>
          <a:p>
            <a:pPr marL="342900" indent="-342900" algn="l">
              <a:buFont typeface="Arial" panose="020B0604020202020204" pitchFamily="34" charset="0"/>
              <a:buChar char="•"/>
            </a:pPr>
            <a:r>
              <a:rPr lang="en-US" sz="2400" b="1" i="0" u="none" strike="noStrike" baseline="0" dirty="0">
                <a:latin typeface="Times New Roman" panose="02020603050405020304" pitchFamily="18" charset="0"/>
                <a:cs typeface="Times New Roman" panose="02020603050405020304" pitchFamily="18" charset="0"/>
              </a:rPr>
              <a:t>On the other hand, </a:t>
            </a:r>
            <a:r>
              <a:rPr lang="en-US" sz="2400" b="1" i="0" u="none" strike="noStrike" baseline="0" dirty="0">
                <a:solidFill>
                  <a:srgbClr val="00B050"/>
                </a:solidFill>
                <a:latin typeface="Times New Roman" panose="02020603050405020304" pitchFamily="18" charset="0"/>
                <a:cs typeface="Times New Roman" panose="02020603050405020304" pitchFamily="18" charset="0"/>
              </a:rPr>
              <a:t>the outputs of the model's layers </a:t>
            </a:r>
            <a:r>
              <a:rPr lang="en-US" sz="2400" b="1" i="0" u="none" strike="noStrike" baseline="0" dirty="0">
                <a:latin typeface="Times New Roman" panose="02020603050405020304" pitchFamily="18" charset="0"/>
                <a:cs typeface="Times New Roman" panose="02020603050405020304" pitchFamily="18" charset="0"/>
              </a:rPr>
              <a:t>and notably the last layer provide a high dimensional representation for each sequence, which we call </a:t>
            </a:r>
            <a:r>
              <a:rPr lang="en-US" sz="2400" b="1" i="0" u="none" strike="noStrike" baseline="0" dirty="0">
                <a:solidFill>
                  <a:srgbClr val="00B050"/>
                </a:solidFill>
                <a:latin typeface="Times New Roman" panose="02020603050405020304" pitchFamily="18" charset="0"/>
                <a:cs typeface="Times New Roman" panose="02020603050405020304" pitchFamily="18" charset="0"/>
              </a:rPr>
              <a:t>embedding of the protein</a:t>
            </a:r>
            <a:r>
              <a:rPr lang="en-US" sz="2400" b="1" i="0" u="none" strike="noStrike" baseline="0" dirty="0">
                <a:latin typeface="Times New Roman" panose="02020603050405020304" pitchFamily="18" charset="0"/>
                <a:cs typeface="Times New Roman" panose="02020603050405020304" pitchFamily="18" charset="0"/>
              </a:rPr>
              <a:t>. The embedding of the protein contains information</a:t>
            </a:r>
          </a:p>
          <a:p>
            <a:pPr algn="l"/>
            <a:r>
              <a:rPr lang="en-US" sz="2400" b="1" dirty="0">
                <a:latin typeface="Times New Roman" panose="02020603050405020304" pitchFamily="18" charset="0"/>
                <a:cs typeface="Times New Roman" panose="02020603050405020304" pitchFamily="18" charset="0"/>
              </a:rPr>
              <a:t>     </a:t>
            </a:r>
            <a:r>
              <a:rPr lang="en-US" sz="2400" b="1" i="0" u="none" strike="noStrike" baseline="0" dirty="0">
                <a:latin typeface="Times New Roman" panose="02020603050405020304" pitchFamily="18" charset="0"/>
                <a:cs typeface="Times New Roman" panose="02020603050405020304" pitchFamily="18" charset="0"/>
              </a:rPr>
              <a:t>about </a:t>
            </a:r>
            <a:r>
              <a:rPr lang="en-US" sz="2400" b="1" i="0" u="none" strike="noStrike" baseline="0" dirty="0">
                <a:solidFill>
                  <a:srgbClr val="00B050"/>
                </a:solidFill>
                <a:latin typeface="Times New Roman" panose="02020603050405020304" pitchFamily="18" charset="0"/>
                <a:cs typeface="Times New Roman" panose="02020603050405020304" pitchFamily="18" charset="0"/>
              </a:rPr>
              <a:t>the protein properties </a:t>
            </a:r>
            <a:r>
              <a:rPr lang="en-US" sz="2400" b="1" i="0" u="none" strike="noStrike" baseline="0" dirty="0">
                <a:latin typeface="Times New Roman" panose="02020603050405020304" pitchFamily="18" charset="0"/>
                <a:cs typeface="Times New Roman" panose="02020603050405020304" pitchFamily="18" charset="0"/>
              </a:rPr>
              <a:t>and can be used either directly or to train a   </a:t>
            </a:r>
          </a:p>
          <a:p>
            <a:pPr algn="l"/>
            <a:r>
              <a:rPr lang="en-US" sz="2400" b="1" dirty="0">
                <a:latin typeface="Times New Roman" panose="02020603050405020304" pitchFamily="18" charset="0"/>
                <a:cs typeface="Times New Roman" panose="02020603050405020304" pitchFamily="18" charset="0"/>
              </a:rPr>
              <a:t>     </a:t>
            </a:r>
            <a:r>
              <a:rPr lang="en-US" sz="2400" b="1" i="0" u="none" strike="noStrike" baseline="0" dirty="0">
                <a:latin typeface="Times New Roman" panose="02020603050405020304" pitchFamily="18" charset="0"/>
                <a:cs typeface="Times New Roman" panose="02020603050405020304" pitchFamily="18" charset="0"/>
              </a:rPr>
              <a:t>classification or regression model.</a:t>
            </a:r>
          </a:p>
          <a:p>
            <a:pPr marL="342900" indent="-342900" algn="l">
              <a:buFont typeface="Arial" panose="020B0604020202020204" pitchFamily="34" charset="0"/>
              <a:buChar char="•"/>
            </a:pPr>
            <a:r>
              <a:rPr lang="en-US" sz="2400" b="1" i="0" u="none" strike="noStrike" baseline="0" dirty="0">
                <a:latin typeface="Times New Roman" panose="02020603050405020304" pitchFamily="18" charset="0"/>
                <a:cs typeface="Times New Roman" panose="02020603050405020304" pitchFamily="18" charset="0"/>
              </a:rPr>
              <a:t>Recently, (Meier et al.) demonstrated that </a:t>
            </a:r>
            <a:r>
              <a:rPr lang="en-US" sz="2400" b="1" i="0" u="none" strike="noStrike" baseline="0" dirty="0">
                <a:solidFill>
                  <a:srgbClr val="FF0000"/>
                </a:solidFill>
                <a:latin typeface="Times New Roman" panose="02020603050405020304" pitchFamily="18" charset="0"/>
                <a:cs typeface="Times New Roman" panose="02020603050405020304" pitchFamily="18" charset="0"/>
              </a:rPr>
              <a:t>these models also capture the effects of mutations on protein function</a:t>
            </a:r>
            <a:endParaRPr lang="en-US" sz="2400" b="1" dirty="0">
              <a:solidFill>
                <a:srgbClr val="FF000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D521E34-A368-2275-4C41-5BE2869FB48A}"/>
              </a:ext>
            </a:extLst>
          </p:cNvPr>
          <p:cNvSpPr txBox="1"/>
          <p:nvPr/>
        </p:nvSpPr>
        <p:spPr>
          <a:xfrm>
            <a:off x="2373747" y="575025"/>
            <a:ext cx="7273636" cy="584775"/>
          </a:xfrm>
          <a:prstGeom prst="rect">
            <a:avLst/>
          </a:prstGeom>
          <a:noFill/>
        </p:spPr>
        <p:txBody>
          <a:bodyPr wrap="square">
            <a:spAutoFit/>
          </a:bodyPr>
          <a:lstStyle/>
          <a:p>
            <a:r>
              <a:rPr lang="en-US" sz="3200" b="1" dirty="0">
                <a:solidFill>
                  <a:srgbClr val="FF0000"/>
                </a:solidFill>
                <a:latin typeface="Arial" panose="020B0604020202020204" pitchFamily="34" charset="0"/>
                <a:cs typeface="Arial" panose="020B0604020202020204" pitchFamily="34" charset="0"/>
              </a:rPr>
              <a:t>1.1.4.1. Natural Language Models</a:t>
            </a:r>
          </a:p>
        </p:txBody>
      </p:sp>
    </p:spTree>
    <p:extLst>
      <p:ext uri="{BB962C8B-B14F-4D97-AF65-F5344CB8AC3E}">
        <p14:creationId xmlns:p14="http://schemas.microsoft.com/office/powerpoint/2010/main" val="949157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2783E99-5A7C-E1D8-010C-9939B0E2D1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89" y="923779"/>
            <a:ext cx="11083003" cy="50104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FF52785-6280-3BE7-48ED-263B270FCC5D}"/>
              </a:ext>
            </a:extLst>
          </p:cNvPr>
          <p:cNvSpPr txBox="1"/>
          <p:nvPr/>
        </p:nvSpPr>
        <p:spPr>
          <a:xfrm>
            <a:off x="739036" y="5937502"/>
            <a:ext cx="9367356" cy="646331"/>
          </a:xfrm>
          <a:prstGeom prst="rect">
            <a:avLst/>
          </a:prstGeom>
          <a:noFill/>
        </p:spPr>
        <p:txBody>
          <a:bodyPr wrap="square">
            <a:spAutoFit/>
          </a:bodyPr>
          <a:lstStyle/>
          <a:p>
            <a:r>
              <a:rPr lang="en-US" dirty="0"/>
              <a:t>Structural and antigenic variations in the spike protein of emerging SARS-CoV-2 variants,</a:t>
            </a:r>
          </a:p>
          <a:p>
            <a:r>
              <a:rPr lang="en-US" dirty="0"/>
              <a:t> </a:t>
            </a:r>
            <a:r>
              <a:rPr lang="en-US" dirty="0" err="1"/>
              <a:t>PLoS</a:t>
            </a:r>
            <a:r>
              <a:rPr lang="en-US" dirty="0"/>
              <a:t> </a:t>
            </a:r>
            <a:r>
              <a:rPr lang="en-US" dirty="0" err="1"/>
              <a:t>Pathog</a:t>
            </a:r>
            <a:r>
              <a:rPr lang="en-US" dirty="0"/>
              <a:t> 18(2): e1010260</a:t>
            </a:r>
          </a:p>
        </p:txBody>
      </p:sp>
      <p:sp>
        <p:nvSpPr>
          <p:cNvPr id="3" name="TextBox 2">
            <a:extLst>
              <a:ext uri="{FF2B5EF4-FFF2-40B4-BE49-F238E27FC236}">
                <a16:creationId xmlns:a16="http://schemas.microsoft.com/office/drawing/2014/main" id="{C1B8DC51-AA0C-3B0E-EDB5-597A606B182A}"/>
              </a:ext>
            </a:extLst>
          </p:cNvPr>
          <p:cNvSpPr txBox="1"/>
          <p:nvPr/>
        </p:nvSpPr>
        <p:spPr>
          <a:xfrm>
            <a:off x="3098799" y="224043"/>
            <a:ext cx="7236692" cy="584775"/>
          </a:xfrm>
          <a:prstGeom prst="rect">
            <a:avLst/>
          </a:prstGeom>
          <a:noFill/>
        </p:spPr>
        <p:txBody>
          <a:bodyPr wrap="square">
            <a:spAutoFit/>
          </a:bodyPr>
          <a:lstStyle/>
          <a:p>
            <a:r>
              <a:rPr lang="en-US" sz="3200" b="1" dirty="0">
                <a:solidFill>
                  <a:srgbClr val="FF0000"/>
                </a:solidFill>
              </a:rPr>
              <a:t>1.1.7.2.  Spike Protein</a:t>
            </a:r>
          </a:p>
        </p:txBody>
      </p:sp>
    </p:spTree>
    <p:extLst>
      <p:ext uri="{BB962C8B-B14F-4D97-AF65-F5344CB8AC3E}">
        <p14:creationId xmlns:p14="http://schemas.microsoft.com/office/powerpoint/2010/main" val="35537812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5CF61E-251A-3275-273F-4B90D4ED2BC2}"/>
              </a:ext>
            </a:extLst>
          </p:cNvPr>
          <p:cNvSpPr txBox="1"/>
          <p:nvPr/>
        </p:nvSpPr>
        <p:spPr>
          <a:xfrm>
            <a:off x="2159117" y="618498"/>
            <a:ext cx="8092230" cy="584775"/>
          </a:xfrm>
          <a:prstGeom prst="rect">
            <a:avLst/>
          </a:prstGeom>
          <a:noFill/>
        </p:spPr>
        <p:txBody>
          <a:bodyPr wrap="square">
            <a:spAutoFit/>
          </a:bodyPr>
          <a:lstStyle/>
          <a:p>
            <a:r>
              <a:rPr lang="en-US" sz="3200" b="1" dirty="0">
                <a:solidFill>
                  <a:srgbClr val="FF0000"/>
                </a:solidFill>
                <a:latin typeface="Arial" panose="020B0604020202020204" pitchFamily="34" charset="0"/>
                <a:cs typeface="Arial" panose="020B0604020202020204" pitchFamily="34" charset="0"/>
              </a:rPr>
              <a:t>1.1.7.3. Early Warning System (EWS)</a:t>
            </a:r>
          </a:p>
        </p:txBody>
      </p:sp>
      <p:sp>
        <p:nvSpPr>
          <p:cNvPr id="5" name="TextBox 4">
            <a:extLst>
              <a:ext uri="{FF2B5EF4-FFF2-40B4-BE49-F238E27FC236}">
                <a16:creationId xmlns:a16="http://schemas.microsoft.com/office/drawing/2014/main" id="{AD658FA2-9EDB-370A-05BE-04AF5396E9BA}"/>
              </a:ext>
            </a:extLst>
          </p:cNvPr>
          <p:cNvSpPr txBox="1"/>
          <p:nvPr/>
        </p:nvSpPr>
        <p:spPr>
          <a:xfrm>
            <a:off x="772169" y="1409694"/>
            <a:ext cx="11132191" cy="830997"/>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Trains on the complete (up to a chosen time point) GISAID SARS-CoV-2 sequence database in less than a day and can score novel variants within minutes.</a:t>
            </a:r>
          </a:p>
        </p:txBody>
      </p:sp>
      <p:sp>
        <p:nvSpPr>
          <p:cNvPr id="7" name="TextBox 6">
            <a:extLst>
              <a:ext uri="{FF2B5EF4-FFF2-40B4-BE49-F238E27FC236}">
                <a16:creationId xmlns:a16="http://schemas.microsoft.com/office/drawing/2014/main" id="{04BF9517-B5D2-08BB-C911-DDA63F1FFBDD}"/>
              </a:ext>
            </a:extLst>
          </p:cNvPr>
          <p:cNvSpPr txBox="1"/>
          <p:nvPr/>
        </p:nvSpPr>
        <p:spPr>
          <a:xfrm>
            <a:off x="818351" y="2474892"/>
            <a:ext cx="10670796" cy="190821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The EWS is fully scalable as new variant data become available, allowing for the </a:t>
            </a:r>
            <a:r>
              <a:rPr lang="en-US" sz="2800" b="1" dirty="0">
                <a:solidFill>
                  <a:srgbClr val="00B050"/>
                </a:solidFill>
                <a:latin typeface="Times New Roman" panose="02020603050405020304" pitchFamily="18" charset="0"/>
                <a:cs typeface="Times New Roman" panose="02020603050405020304" pitchFamily="18" charset="0"/>
              </a:rPr>
              <a:t>continuous risk monitoring of variant lineages</a:t>
            </a:r>
            <a:r>
              <a:rPr lang="en-US" sz="2400" b="1" dirty="0">
                <a:latin typeface="Times New Roman" panose="02020603050405020304" pitchFamily="18" charset="0"/>
                <a:cs typeface="Times New Roman" panose="02020603050405020304" pitchFamily="18" charset="0"/>
              </a:rPr>
              <a:t>. We show that it can flag HRVs months earlier than their designation as such by the WHO, providing an opportunity to shorten the response time of health authorities.</a:t>
            </a:r>
          </a:p>
          <a:p>
            <a:endParaRPr lang="en-US" dirty="0"/>
          </a:p>
        </p:txBody>
      </p:sp>
      <p:sp>
        <p:nvSpPr>
          <p:cNvPr id="9" name="TextBox 8">
            <a:extLst>
              <a:ext uri="{FF2B5EF4-FFF2-40B4-BE49-F238E27FC236}">
                <a16:creationId xmlns:a16="http://schemas.microsoft.com/office/drawing/2014/main" id="{CF9CACE3-77AE-F74A-FBBC-5A3EFC65E709}"/>
              </a:ext>
            </a:extLst>
          </p:cNvPr>
          <p:cNvSpPr txBox="1"/>
          <p:nvPr/>
        </p:nvSpPr>
        <p:spPr>
          <a:xfrm>
            <a:off x="735223" y="4267327"/>
            <a:ext cx="11132191" cy="461665"/>
          </a:xfrm>
          <a:prstGeom prst="rect">
            <a:avLst/>
          </a:prstGeom>
          <a:noFill/>
        </p:spPr>
        <p:txBody>
          <a:bodyPr wrap="square">
            <a:spAutoFit/>
          </a:bodyPr>
          <a:lstStyle/>
          <a:p>
            <a:r>
              <a:rPr lang="en-US" sz="2400" b="1" dirty="0">
                <a:solidFill>
                  <a:srgbClr val="FF0000"/>
                </a:solidFill>
                <a:latin typeface="Arial" panose="020B0604020202020204" pitchFamily="34" charset="0"/>
                <a:cs typeface="Arial" panose="020B0604020202020204" pitchFamily="34" charset="0"/>
              </a:rPr>
              <a:t>Early Computational Detection of Potential High Risk SARS-CoV-2 Variants</a:t>
            </a:r>
          </a:p>
        </p:txBody>
      </p:sp>
      <p:sp>
        <p:nvSpPr>
          <p:cNvPr id="11" name="TextBox 10">
            <a:extLst>
              <a:ext uri="{FF2B5EF4-FFF2-40B4-BE49-F238E27FC236}">
                <a16:creationId xmlns:a16="http://schemas.microsoft.com/office/drawing/2014/main" id="{4A015193-F4F0-D338-8B0A-84523486C3F1}"/>
              </a:ext>
            </a:extLst>
          </p:cNvPr>
          <p:cNvSpPr txBox="1"/>
          <p:nvPr/>
        </p:nvSpPr>
        <p:spPr>
          <a:xfrm>
            <a:off x="981268" y="5074878"/>
            <a:ext cx="8306149" cy="1200329"/>
          </a:xfrm>
          <a:prstGeom prst="rect">
            <a:avLst/>
          </a:prstGeom>
          <a:noFill/>
        </p:spPr>
        <p:txBody>
          <a:bodyPr wrap="square">
            <a:spAutoFit/>
          </a:bodyPr>
          <a:lstStyle/>
          <a:p>
            <a:r>
              <a:rPr lang="en-US" sz="2400" b="1" dirty="0">
                <a:solidFill>
                  <a:srgbClr val="00B050"/>
                </a:solidFill>
              </a:rPr>
              <a:t>1InstaDeep Ltd; 5 Merchant Square, London W2 1AY, UK.</a:t>
            </a:r>
          </a:p>
          <a:p>
            <a:r>
              <a:rPr lang="en-US" sz="2400" b="1" dirty="0">
                <a:solidFill>
                  <a:srgbClr val="00B050"/>
                </a:solidFill>
              </a:rPr>
              <a:t>2BioNTech SE; An der </a:t>
            </a:r>
            <a:r>
              <a:rPr lang="en-US" sz="2400" b="1" dirty="0" err="1">
                <a:solidFill>
                  <a:srgbClr val="00B050"/>
                </a:solidFill>
              </a:rPr>
              <a:t>Goldgrube</a:t>
            </a:r>
            <a:r>
              <a:rPr lang="en-US" sz="2400" b="1" dirty="0">
                <a:solidFill>
                  <a:srgbClr val="00B050"/>
                </a:solidFill>
              </a:rPr>
              <a:t> 12, 55131 Mainz, Germany.</a:t>
            </a:r>
          </a:p>
          <a:p>
            <a:r>
              <a:rPr lang="en-US" sz="2400" b="1" dirty="0">
                <a:solidFill>
                  <a:srgbClr val="00B050"/>
                </a:solidFill>
              </a:rPr>
              <a:t>3BioNTech US; 40 Erie Street, Cambridge, MA, 02139, USA.</a:t>
            </a:r>
          </a:p>
        </p:txBody>
      </p:sp>
    </p:spTree>
    <p:extLst>
      <p:ext uri="{BB962C8B-B14F-4D97-AF65-F5344CB8AC3E}">
        <p14:creationId xmlns:p14="http://schemas.microsoft.com/office/powerpoint/2010/main" val="32461035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A822A7-74AC-AC1C-DD2A-F02D3ACC2D46}"/>
              </a:ext>
            </a:extLst>
          </p:cNvPr>
          <p:cNvPicPr>
            <a:picLocks noChangeAspect="1"/>
          </p:cNvPicPr>
          <p:nvPr/>
        </p:nvPicPr>
        <p:blipFill>
          <a:blip r:embed="rId2"/>
          <a:stretch>
            <a:fillRect/>
          </a:stretch>
        </p:blipFill>
        <p:spPr>
          <a:xfrm>
            <a:off x="738233" y="918377"/>
            <a:ext cx="5881536" cy="5255041"/>
          </a:xfrm>
          <a:prstGeom prst="rect">
            <a:avLst/>
          </a:prstGeom>
        </p:spPr>
      </p:pic>
      <p:sp>
        <p:nvSpPr>
          <p:cNvPr id="5" name="TextBox 4">
            <a:extLst>
              <a:ext uri="{FF2B5EF4-FFF2-40B4-BE49-F238E27FC236}">
                <a16:creationId xmlns:a16="http://schemas.microsoft.com/office/drawing/2014/main" id="{CA6918CF-F5BA-0B1D-90C1-B5D49606600B}"/>
              </a:ext>
            </a:extLst>
          </p:cNvPr>
          <p:cNvSpPr txBox="1"/>
          <p:nvPr/>
        </p:nvSpPr>
        <p:spPr>
          <a:xfrm>
            <a:off x="6296987" y="607474"/>
            <a:ext cx="6096698" cy="923330"/>
          </a:xfrm>
          <a:prstGeom prst="rect">
            <a:avLst/>
          </a:prstGeom>
          <a:noFill/>
        </p:spPr>
        <p:txBody>
          <a:bodyPr wrap="square">
            <a:spAutoFit/>
          </a:bodyPr>
          <a:lstStyle/>
          <a:p>
            <a:r>
              <a:rPr lang="en-US" b="1" dirty="0"/>
              <a:t>Each amino acid is </a:t>
            </a:r>
            <a:r>
              <a:rPr lang="en-US" b="1" dirty="0">
                <a:solidFill>
                  <a:srgbClr val="FF0000"/>
                </a:solidFill>
              </a:rPr>
              <a:t>first tokenized</a:t>
            </a:r>
            <a:r>
              <a:rPr lang="en-US" b="1" dirty="0"/>
              <a:t>, i.e. </a:t>
            </a:r>
            <a:r>
              <a:rPr lang="en-US" b="1" dirty="0">
                <a:solidFill>
                  <a:srgbClr val="FF0000"/>
                </a:solidFill>
              </a:rPr>
              <a:t>mapped</a:t>
            </a:r>
            <a:r>
              <a:rPr lang="en-US" b="1" dirty="0"/>
              <a:t> to their </a:t>
            </a:r>
          </a:p>
          <a:p>
            <a:r>
              <a:rPr lang="en-US" b="1" dirty="0">
                <a:solidFill>
                  <a:srgbClr val="FF0000"/>
                </a:solidFill>
              </a:rPr>
              <a:t>index in the vocabulary </a:t>
            </a:r>
            <a:r>
              <a:rPr lang="en-US" b="1" dirty="0"/>
              <a:t>containing the  natural amino</a:t>
            </a:r>
          </a:p>
          <a:p>
            <a:r>
              <a:rPr lang="en-US" b="1" dirty="0"/>
              <a:t>acids and </a:t>
            </a:r>
            <a:r>
              <a:rPr lang="en-US" b="1" dirty="0">
                <a:solidFill>
                  <a:srgbClr val="FF0000"/>
                </a:solidFill>
              </a:rPr>
              <a:t>then projected to an embedding space.</a:t>
            </a:r>
          </a:p>
        </p:txBody>
      </p:sp>
      <p:sp>
        <p:nvSpPr>
          <p:cNvPr id="7" name="TextBox 6">
            <a:extLst>
              <a:ext uri="{FF2B5EF4-FFF2-40B4-BE49-F238E27FC236}">
                <a16:creationId xmlns:a16="http://schemas.microsoft.com/office/drawing/2014/main" id="{F68FCA28-19EF-FC6D-1FB3-8F9D68F614C7}"/>
              </a:ext>
            </a:extLst>
          </p:cNvPr>
          <p:cNvSpPr txBox="1"/>
          <p:nvPr/>
        </p:nvSpPr>
        <p:spPr>
          <a:xfrm>
            <a:off x="6296987" y="2099156"/>
            <a:ext cx="6295936" cy="646331"/>
          </a:xfrm>
          <a:prstGeom prst="rect">
            <a:avLst/>
          </a:prstGeom>
          <a:noFill/>
        </p:spPr>
        <p:txBody>
          <a:bodyPr wrap="square">
            <a:spAutoFit/>
          </a:bodyPr>
          <a:lstStyle/>
          <a:p>
            <a:r>
              <a:rPr lang="en-US" b="1" dirty="0"/>
              <a:t>a positional encoding must be added to the embedding of</a:t>
            </a:r>
          </a:p>
          <a:p>
            <a:r>
              <a:rPr lang="en-US" b="1" dirty="0"/>
              <a:t>each token</a:t>
            </a:r>
          </a:p>
        </p:txBody>
      </p:sp>
      <p:sp>
        <p:nvSpPr>
          <p:cNvPr id="8" name="TextBox 7">
            <a:extLst>
              <a:ext uri="{FF2B5EF4-FFF2-40B4-BE49-F238E27FC236}">
                <a16:creationId xmlns:a16="http://schemas.microsoft.com/office/drawing/2014/main" id="{060DD3C6-E96A-EACB-98B1-0EAE16568ED2}"/>
              </a:ext>
            </a:extLst>
          </p:cNvPr>
          <p:cNvSpPr txBox="1"/>
          <p:nvPr/>
        </p:nvSpPr>
        <p:spPr>
          <a:xfrm>
            <a:off x="4509082" y="5670958"/>
            <a:ext cx="1912689" cy="369332"/>
          </a:xfrm>
          <a:prstGeom prst="rect">
            <a:avLst/>
          </a:prstGeom>
          <a:noFill/>
        </p:spPr>
        <p:txBody>
          <a:bodyPr wrap="square" rtlCol="0">
            <a:spAutoFit/>
          </a:bodyPr>
          <a:lstStyle/>
          <a:p>
            <a:r>
              <a:rPr lang="en-US" b="1" dirty="0">
                <a:solidFill>
                  <a:srgbClr val="FF0000"/>
                </a:solidFill>
              </a:rPr>
              <a:t>Embedding</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3B89418-DC8F-AB00-433C-061E6BD09BB3}"/>
                  </a:ext>
                </a:extLst>
              </p:cNvPr>
              <p:cNvSpPr txBox="1"/>
              <p:nvPr/>
            </p:nvSpPr>
            <p:spPr>
              <a:xfrm>
                <a:off x="6267626" y="2657498"/>
                <a:ext cx="6295936" cy="369332"/>
              </a:xfrm>
              <a:prstGeom prst="rect">
                <a:avLst/>
              </a:prstGeom>
              <a:noFill/>
            </p:spPr>
            <p:txBody>
              <a:bodyPr wrap="square">
                <a:spAutoFit/>
              </a:bodyPr>
              <a:lstStyle/>
              <a:p>
                <a:r>
                  <a:rPr lang="en-US" b="1" dirty="0">
                    <a:solidFill>
                      <a:srgbClr val="FF0000"/>
                    </a:solidFill>
                  </a:rPr>
                  <a:t>a corrupted sequence </a:t>
                </a:r>
                <a14:m>
                  <m:oMath xmlns:m="http://schemas.openxmlformats.org/officeDocument/2006/math">
                    <m:acc>
                      <m:accPr>
                        <m:chr m:val="̂"/>
                        <m:ctrlPr>
                          <a:rPr lang="en-US" b="1" i="1" smtClean="0">
                            <a:solidFill>
                              <a:srgbClr val="FF0000"/>
                            </a:solidFill>
                            <a:latin typeface="Cambria Math" panose="02040503050406030204" pitchFamily="18" charset="0"/>
                          </a:rPr>
                        </m:ctrlPr>
                      </m:accPr>
                      <m:e>
                        <m:r>
                          <a:rPr lang="en-US" b="1" i="1" smtClean="0">
                            <a:solidFill>
                              <a:srgbClr val="FF0000"/>
                            </a:solidFill>
                            <a:latin typeface="Cambria Math" panose="02040503050406030204" pitchFamily="18" charset="0"/>
                          </a:rPr>
                          <m:t>𝒙</m:t>
                        </m:r>
                      </m:e>
                    </m:acc>
                  </m:oMath>
                </a14:m>
                <a:endParaRPr lang="en-US" b="1" dirty="0">
                  <a:solidFill>
                    <a:srgbClr val="FF0000"/>
                  </a:solidFill>
                </a:endParaRPr>
              </a:p>
            </p:txBody>
          </p:sp>
        </mc:Choice>
        <mc:Fallback xmlns="">
          <p:sp>
            <p:nvSpPr>
              <p:cNvPr id="10" name="TextBox 9">
                <a:extLst>
                  <a:ext uri="{FF2B5EF4-FFF2-40B4-BE49-F238E27FC236}">
                    <a16:creationId xmlns:a16="http://schemas.microsoft.com/office/drawing/2014/main" id="{B3B89418-DC8F-AB00-433C-061E6BD09BB3}"/>
                  </a:ext>
                </a:extLst>
              </p:cNvPr>
              <p:cNvSpPr txBox="1">
                <a:spLocks noRot="1" noChangeAspect="1" noMove="1" noResize="1" noEditPoints="1" noAdjustHandles="1" noChangeArrowheads="1" noChangeShapeType="1" noTextEdit="1"/>
              </p:cNvSpPr>
              <p:nvPr/>
            </p:nvSpPr>
            <p:spPr>
              <a:xfrm>
                <a:off x="6267626" y="2657498"/>
                <a:ext cx="6295936" cy="369332"/>
              </a:xfrm>
              <a:prstGeom prst="rect">
                <a:avLst/>
              </a:prstGeom>
              <a:blipFill>
                <a:blip r:embed="rId3"/>
                <a:stretch>
                  <a:fillRect l="-774" t="-9836" b="-2459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93804389-A286-1FC6-71C6-D11E46520AC0}"/>
              </a:ext>
            </a:extLst>
          </p:cNvPr>
          <p:cNvSpPr txBox="1"/>
          <p:nvPr/>
        </p:nvSpPr>
        <p:spPr>
          <a:xfrm>
            <a:off x="6267626" y="2974603"/>
            <a:ext cx="6295936" cy="646331"/>
          </a:xfrm>
          <a:prstGeom prst="rect">
            <a:avLst/>
          </a:prstGeom>
          <a:noFill/>
        </p:spPr>
        <p:txBody>
          <a:bodyPr wrap="square">
            <a:spAutoFit/>
          </a:bodyPr>
          <a:lstStyle/>
          <a:p>
            <a:r>
              <a:rPr lang="en-US" b="1" dirty="0">
                <a:solidFill>
                  <a:srgbClr val="FF0000"/>
                </a:solidFill>
              </a:rPr>
              <a:t>The training objective </a:t>
            </a:r>
            <a:r>
              <a:rPr lang="en-US" dirty="0"/>
              <a:t>corresponds to the negative</a:t>
            </a:r>
          </a:p>
          <a:p>
            <a:r>
              <a:rPr lang="en-US" dirty="0"/>
              <a:t>log-likelihood of the true sequence at the corrupted positions.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2C2E00D-EE05-7F0A-A5F3-DFD74D73675B}"/>
                  </a:ext>
                </a:extLst>
              </p:cNvPr>
              <p:cNvSpPr txBox="1"/>
              <p:nvPr/>
            </p:nvSpPr>
            <p:spPr>
              <a:xfrm>
                <a:off x="6869534" y="3691156"/>
                <a:ext cx="3121753" cy="6042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𝑳</m:t>
                      </m:r>
                      <m:d>
                        <m:dPr>
                          <m:ctrlPr>
                            <a:rPr lang="en-US" b="1" i="1" smtClean="0">
                              <a:latin typeface="Cambria Math" panose="02040503050406030204" pitchFamily="18" charset="0"/>
                            </a:rPr>
                          </m:ctrlPr>
                        </m:dPr>
                        <m:e>
                          <m:r>
                            <a:rPr lang="en-US" b="1" i="1" smtClean="0">
                              <a:latin typeface="Cambria Math" panose="02040503050406030204" pitchFamily="18" charset="0"/>
                            </a:rPr>
                            <m:t>𝒙</m:t>
                          </m:r>
                        </m:e>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𝒙</m:t>
                              </m:r>
                            </m:e>
                          </m:acc>
                        </m:e>
                      </m:d>
                      <m:r>
                        <a:rPr lang="en-US" b="1" i="1" smtClean="0">
                          <a:latin typeface="Cambria Math" panose="02040503050406030204" pitchFamily="18" charset="0"/>
                        </a:rPr>
                        <m:t>=−</m:t>
                      </m:r>
                      <m:nary>
                        <m:naryPr>
                          <m:chr m:val="∑"/>
                          <m:limLoc m:val="subSup"/>
                          <m:supHide m:val="on"/>
                          <m:ctrlPr>
                            <a:rPr lang="en-US" b="1" i="1" smtClean="0">
                              <a:latin typeface="Cambria Math" panose="02040503050406030204" pitchFamily="18" charset="0"/>
                            </a:rPr>
                          </m:ctrlPr>
                        </m:naryPr>
                        <m:sub>
                          <m:r>
                            <m:rPr>
                              <m:brk m:alnAt="9"/>
                            </m:rPr>
                            <a:rPr lang="en-US" b="1" i="1" smtClean="0">
                              <a:latin typeface="Cambria Math" panose="02040503050406030204" pitchFamily="18" charset="0"/>
                            </a:rPr>
                            <m:t>𝒊</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𝑴</m:t>
                          </m:r>
                        </m:sub>
                        <m:sup/>
                        <m:e>
                          <m:func>
                            <m:funcPr>
                              <m:ctrlPr>
                                <a:rPr lang="en-US" b="1" i="1" smtClean="0">
                                  <a:latin typeface="Cambria Math" panose="02040503050406030204" pitchFamily="18" charset="0"/>
                                </a:rPr>
                              </m:ctrlPr>
                            </m:funcPr>
                            <m:fName>
                              <m:r>
                                <a:rPr lang="en-US" b="1" i="0" smtClean="0">
                                  <a:latin typeface="Cambria Math" panose="02040503050406030204" pitchFamily="18" charset="0"/>
                                </a:rPr>
                                <m:t>𝐥𝐨𝐠𝐏</m:t>
                              </m:r>
                            </m:fName>
                            <m:e>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𝒙</m:t>
                                  </m:r>
                                </m:e>
                              </m:acc>
                              <m:r>
                                <a:rPr lang="en-US" b="1" i="1" smtClean="0">
                                  <a:latin typeface="Cambria Math" panose="02040503050406030204" pitchFamily="18" charset="0"/>
                                </a:rPr>
                                <m:t>)</m:t>
                              </m:r>
                            </m:e>
                          </m:func>
                        </m:e>
                      </m:nary>
                    </m:oMath>
                  </m:oMathPara>
                </a14:m>
                <a:endParaRPr lang="en-US" b="1" dirty="0"/>
              </a:p>
            </p:txBody>
          </p:sp>
        </mc:Choice>
        <mc:Fallback xmlns="">
          <p:sp>
            <p:nvSpPr>
              <p:cNvPr id="13" name="TextBox 12">
                <a:extLst>
                  <a:ext uri="{FF2B5EF4-FFF2-40B4-BE49-F238E27FC236}">
                    <a16:creationId xmlns:a16="http://schemas.microsoft.com/office/drawing/2014/main" id="{72C2E00D-EE05-7F0A-A5F3-DFD74D73675B}"/>
                  </a:ext>
                </a:extLst>
              </p:cNvPr>
              <p:cNvSpPr txBox="1">
                <a:spLocks noRot="1" noChangeAspect="1" noMove="1" noResize="1" noEditPoints="1" noAdjustHandles="1" noChangeArrowheads="1" noChangeShapeType="1" noTextEdit="1"/>
              </p:cNvSpPr>
              <p:nvPr/>
            </p:nvSpPr>
            <p:spPr>
              <a:xfrm>
                <a:off x="6869534" y="3691156"/>
                <a:ext cx="3121753" cy="604204"/>
              </a:xfrm>
              <a:prstGeom prst="rect">
                <a:avLst/>
              </a:prstGeom>
              <a:blipFill>
                <a:blip r:embed="rId4"/>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47D692E7-3089-46CF-2C25-C3B8CDFF731D}"/>
              </a:ext>
            </a:extLst>
          </p:cNvPr>
          <p:cNvSpPr txBox="1"/>
          <p:nvPr/>
        </p:nvSpPr>
        <p:spPr>
          <a:xfrm>
            <a:off x="7212435" y="1557949"/>
            <a:ext cx="6295936" cy="369332"/>
          </a:xfrm>
          <a:prstGeom prst="rect">
            <a:avLst/>
          </a:prstGeom>
          <a:noFill/>
        </p:spPr>
        <p:txBody>
          <a:bodyPr wrap="square">
            <a:spAutoFit/>
          </a:bodyPr>
          <a:lstStyle/>
          <a:p>
            <a:r>
              <a:rPr lang="en-US" b="1" dirty="0">
                <a:solidFill>
                  <a:srgbClr val="00B050"/>
                </a:solidFill>
              </a:rPr>
              <a:t>UniRef100 dataset, </a:t>
            </a:r>
            <a:r>
              <a:rPr lang="en-US" b="1" dirty="0">
                <a:solidFill>
                  <a:srgbClr val="FF0000"/>
                </a:solidFill>
              </a:rPr>
              <a:t>Fine tune</a:t>
            </a:r>
            <a:r>
              <a:rPr lang="en-US" sz="1800" b="1" i="0" u="none" strike="noStrike" baseline="0" dirty="0">
                <a:solidFill>
                  <a:srgbClr val="FF0000"/>
                </a:solidFill>
                <a:latin typeface="TimesNewRomanPSMT"/>
              </a:rPr>
              <a:t> </a:t>
            </a:r>
            <a:r>
              <a:rPr lang="en-US" sz="1800" b="0" i="0" u="none" strike="noStrike" baseline="0" dirty="0">
                <a:latin typeface="TimesNewRomanPSMT"/>
              </a:rPr>
              <a:t>the </a:t>
            </a:r>
            <a:r>
              <a:rPr lang="en-US" sz="1800" b="1" i="0" u="none" strike="noStrike" baseline="0" dirty="0">
                <a:latin typeface="TimesNewRomanPSMT"/>
              </a:rPr>
              <a:t>GISAID</a:t>
            </a:r>
            <a:r>
              <a:rPr lang="en-US" sz="1800" b="0" i="0" u="none" strike="noStrike" baseline="0" dirty="0">
                <a:latin typeface="TimesNewRomanPSMT"/>
              </a:rPr>
              <a:t> </a:t>
            </a:r>
            <a:r>
              <a:rPr lang="en-US" b="1" dirty="0">
                <a:solidFill>
                  <a:srgbClr val="00B050"/>
                </a:solidFill>
              </a:rPr>
              <a:t>: </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E39A73A-706F-B497-8D14-A30C3451DFDF}"/>
                  </a:ext>
                </a:extLst>
              </p:cNvPr>
              <p:cNvSpPr txBox="1"/>
              <p:nvPr/>
            </p:nvSpPr>
            <p:spPr>
              <a:xfrm>
                <a:off x="774585" y="2928436"/>
                <a:ext cx="1510018" cy="369332"/>
              </a:xfrm>
              <a:prstGeom prst="rect">
                <a:avLst/>
              </a:prstGeom>
              <a:noFill/>
            </p:spPr>
            <p:txBody>
              <a:bodyPr wrap="square" rtlCol="0">
                <a:spAutoFit/>
              </a:bodyPr>
              <a:lstStyle/>
              <a:p>
                <a:r>
                  <a:rPr lang="en-US" b="1" dirty="0">
                    <a:solidFill>
                      <a:srgbClr val="00B050"/>
                    </a:solidFill>
                  </a:rPr>
                  <a:t>Embedding</a:t>
                </a:r>
                <a:r>
                  <a:rPr lang="en-US" b="1" dirty="0"/>
                  <a:t> </a:t>
                </a:r>
                <a14:m>
                  <m:oMath xmlns:m="http://schemas.openxmlformats.org/officeDocument/2006/math">
                    <m:acc>
                      <m:accPr>
                        <m:chr m:val="̂"/>
                        <m:ctrlPr>
                          <a:rPr lang="en-US" b="1" i="1" smtClean="0">
                            <a:solidFill>
                              <a:srgbClr val="FF0000"/>
                            </a:solidFill>
                            <a:latin typeface="Cambria Math" panose="02040503050406030204" pitchFamily="18" charset="0"/>
                          </a:rPr>
                        </m:ctrlPr>
                      </m:accPr>
                      <m:e>
                        <m:r>
                          <a:rPr lang="en-US" b="1" i="1" smtClean="0">
                            <a:solidFill>
                              <a:srgbClr val="FF0000"/>
                            </a:solidFill>
                            <a:latin typeface="Cambria Math" panose="02040503050406030204" pitchFamily="18" charset="0"/>
                          </a:rPr>
                          <m:t>𝒛</m:t>
                        </m:r>
                      </m:e>
                    </m:acc>
                  </m:oMath>
                </a14:m>
                <a:endParaRPr lang="en-US" b="1" dirty="0"/>
              </a:p>
            </p:txBody>
          </p:sp>
        </mc:Choice>
        <mc:Fallback xmlns="">
          <p:sp>
            <p:nvSpPr>
              <p:cNvPr id="16" name="TextBox 15">
                <a:extLst>
                  <a:ext uri="{FF2B5EF4-FFF2-40B4-BE49-F238E27FC236}">
                    <a16:creationId xmlns:a16="http://schemas.microsoft.com/office/drawing/2014/main" id="{0E39A73A-706F-B497-8D14-A30C3451DFDF}"/>
                  </a:ext>
                </a:extLst>
              </p:cNvPr>
              <p:cNvSpPr txBox="1">
                <a:spLocks noRot="1" noChangeAspect="1" noMove="1" noResize="1" noEditPoints="1" noAdjustHandles="1" noChangeArrowheads="1" noChangeShapeType="1" noTextEdit="1"/>
              </p:cNvSpPr>
              <p:nvPr/>
            </p:nvSpPr>
            <p:spPr>
              <a:xfrm>
                <a:off x="774585" y="2928436"/>
                <a:ext cx="1510018" cy="369332"/>
              </a:xfrm>
              <a:prstGeom prst="rect">
                <a:avLst/>
              </a:prstGeom>
              <a:blipFill>
                <a:blip r:embed="rId5"/>
                <a:stretch>
                  <a:fillRect l="-3226" t="-8197" r="-12903"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9FEC8C5-73D7-CA87-D135-10949258D9C1}"/>
                  </a:ext>
                </a:extLst>
              </p:cNvPr>
              <p:cNvSpPr txBox="1"/>
              <p:nvPr/>
            </p:nvSpPr>
            <p:spPr>
              <a:xfrm>
                <a:off x="6724631" y="4555222"/>
                <a:ext cx="35644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rPr>
                        <m:t>𝑷</m:t>
                      </m:r>
                      <m:d>
                        <m:dPr>
                          <m:ctrlPr>
                            <a:rPr lang="en-US" b="1" i="1" smtClean="0">
                              <a:solidFill>
                                <a:srgbClr val="FF0000"/>
                              </a:solidFill>
                              <a:latin typeface="Cambria Math" panose="02040503050406030204" pitchFamily="18" charset="0"/>
                            </a:rPr>
                          </m:ctrlPr>
                        </m:dPr>
                        <m:e>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𝒙</m:t>
                              </m:r>
                            </m:e>
                            <m:sub>
                              <m:r>
                                <a:rPr lang="en-US" b="1" i="1" smtClean="0">
                                  <a:solidFill>
                                    <a:srgbClr val="FF0000"/>
                                  </a:solidFill>
                                  <a:latin typeface="Cambria Math" panose="02040503050406030204" pitchFamily="18" charset="0"/>
                                </a:rPr>
                                <m:t>𝒊</m:t>
                              </m:r>
                            </m:sub>
                          </m:sSub>
                        </m:e>
                        <m:e>
                          <m:acc>
                            <m:accPr>
                              <m:chr m:val="̂"/>
                              <m:ctrlPr>
                                <a:rPr lang="en-US" b="1" i="1" smtClean="0">
                                  <a:solidFill>
                                    <a:srgbClr val="FF0000"/>
                                  </a:solidFill>
                                  <a:latin typeface="Cambria Math" panose="02040503050406030204" pitchFamily="18" charset="0"/>
                                </a:rPr>
                              </m:ctrlPr>
                            </m:accPr>
                            <m:e>
                              <m:r>
                                <a:rPr lang="en-US" b="1" i="1" smtClean="0">
                                  <a:solidFill>
                                    <a:srgbClr val="FF0000"/>
                                  </a:solidFill>
                                  <a:latin typeface="Cambria Math" panose="02040503050406030204" pitchFamily="18" charset="0"/>
                                </a:rPr>
                                <m:t>𝒙</m:t>
                              </m:r>
                            </m:e>
                          </m:acc>
                        </m:e>
                      </m:d>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𝒔𝒐𝒇𝒕𝒎𝒂𝒙</m:t>
                      </m:r>
                      <m:r>
                        <a:rPr lang="en-US" b="1" i="1" smtClean="0">
                          <a:solidFill>
                            <a:srgbClr val="FF0000"/>
                          </a:solidFill>
                          <a:latin typeface="Cambria Math" panose="02040503050406030204" pitchFamily="18" charset="0"/>
                        </a:rPr>
                        <m:t> (</m:t>
                      </m:r>
                      <m:r>
                        <a:rPr lang="en-US" b="1" i="1" smtClean="0">
                          <a:solidFill>
                            <a:srgbClr val="FF0000"/>
                          </a:solidFill>
                          <a:latin typeface="Cambria Math" panose="02040503050406030204" pitchFamily="18" charset="0"/>
                        </a:rPr>
                        <m:t>𝑾</m:t>
                      </m:r>
                      <m:sSub>
                        <m:sSubPr>
                          <m:ctrlPr>
                            <a:rPr lang="en-US" b="1" i="1" smtClean="0">
                              <a:solidFill>
                                <a:srgbClr val="FF0000"/>
                              </a:solidFill>
                              <a:latin typeface="Cambria Math" panose="02040503050406030204" pitchFamily="18" charset="0"/>
                            </a:rPr>
                          </m:ctrlPr>
                        </m:sSubPr>
                        <m:e>
                          <m:acc>
                            <m:accPr>
                              <m:chr m:val="̂"/>
                              <m:ctrlPr>
                                <a:rPr lang="en-US" b="1" i="1" smtClean="0">
                                  <a:solidFill>
                                    <a:srgbClr val="FF0000"/>
                                  </a:solidFill>
                                  <a:latin typeface="Cambria Math" panose="02040503050406030204" pitchFamily="18" charset="0"/>
                                </a:rPr>
                              </m:ctrlPr>
                            </m:accPr>
                            <m:e>
                              <m:r>
                                <a:rPr lang="en-US" b="1" i="1" smtClean="0">
                                  <a:solidFill>
                                    <a:srgbClr val="FF0000"/>
                                  </a:solidFill>
                                  <a:latin typeface="Cambria Math" panose="02040503050406030204" pitchFamily="18" charset="0"/>
                                </a:rPr>
                                <m:t>𝒛</m:t>
                              </m:r>
                            </m:e>
                          </m:acc>
                        </m:e>
                        <m:sub>
                          <m:r>
                            <a:rPr lang="en-US" b="1" i="1" smtClean="0">
                              <a:solidFill>
                                <a:srgbClr val="FF0000"/>
                              </a:solidFill>
                              <a:latin typeface="Cambria Math" panose="02040503050406030204" pitchFamily="18" charset="0"/>
                            </a:rPr>
                            <m:t>𝒊</m:t>
                          </m:r>
                        </m:sub>
                      </m:sSub>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𝒃</m:t>
                      </m:r>
                      <m:r>
                        <a:rPr lang="en-US" b="1" i="1" smtClean="0">
                          <a:solidFill>
                            <a:srgbClr val="FF0000"/>
                          </a:solidFill>
                          <a:latin typeface="Cambria Math" panose="02040503050406030204" pitchFamily="18" charset="0"/>
                        </a:rPr>
                        <m:t>)</m:t>
                      </m:r>
                    </m:oMath>
                  </m:oMathPara>
                </a14:m>
                <a:endParaRPr lang="en-US" b="1" dirty="0">
                  <a:solidFill>
                    <a:srgbClr val="FF0000"/>
                  </a:solidFill>
                </a:endParaRPr>
              </a:p>
            </p:txBody>
          </p:sp>
        </mc:Choice>
        <mc:Fallback xmlns="">
          <p:sp>
            <p:nvSpPr>
              <p:cNvPr id="17" name="TextBox 16">
                <a:extLst>
                  <a:ext uri="{FF2B5EF4-FFF2-40B4-BE49-F238E27FC236}">
                    <a16:creationId xmlns:a16="http://schemas.microsoft.com/office/drawing/2014/main" id="{B9FEC8C5-73D7-CA87-D135-10949258D9C1}"/>
                  </a:ext>
                </a:extLst>
              </p:cNvPr>
              <p:cNvSpPr txBox="1">
                <a:spLocks noRot="1" noChangeAspect="1" noMove="1" noResize="1" noEditPoints="1" noAdjustHandles="1" noChangeArrowheads="1" noChangeShapeType="1" noTextEdit="1"/>
              </p:cNvSpPr>
              <p:nvPr/>
            </p:nvSpPr>
            <p:spPr>
              <a:xfrm>
                <a:off x="6724631" y="4555222"/>
                <a:ext cx="3564466" cy="369332"/>
              </a:xfrm>
              <a:prstGeom prst="rect">
                <a:avLst/>
              </a:prstGeom>
              <a:blipFill>
                <a:blip r:embed="rId6"/>
                <a:stretch>
                  <a:fillRect t="-6557"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1D12E97-009F-E246-1542-B91EF2D0B270}"/>
                  </a:ext>
                </a:extLst>
              </p:cNvPr>
              <p:cNvSpPr txBox="1"/>
              <p:nvPr/>
            </p:nvSpPr>
            <p:spPr>
              <a:xfrm>
                <a:off x="6913376" y="5133756"/>
                <a:ext cx="3988966" cy="4595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b="1" i="1" smtClean="0">
                              <a:latin typeface="Cambria Math" panose="02040503050406030204" pitchFamily="18" charset="0"/>
                            </a:rPr>
                          </m:ctrlPr>
                        </m:funcPr>
                        <m:fName>
                          <m:limLow>
                            <m:limLowPr>
                              <m:ctrlPr>
                                <a:rPr lang="en-US" b="1" i="1" smtClean="0">
                                  <a:latin typeface="Cambria Math" panose="02040503050406030204" pitchFamily="18" charset="0"/>
                                </a:rPr>
                              </m:ctrlPr>
                            </m:limLowPr>
                            <m:e>
                              <m:r>
                                <a:rPr lang="en-US" b="1" i="0" smtClean="0">
                                  <a:latin typeface="Cambria Math" panose="02040503050406030204" pitchFamily="18" charset="0"/>
                                </a:rPr>
                                <m:t>𝐦𝐚𝐱</m:t>
                              </m:r>
                            </m:e>
                            <m:lim>
                              <m:r>
                                <a:rPr lang="en-US" b="1" i="1" smtClean="0">
                                  <a:latin typeface="Cambria Math" panose="02040503050406030204" pitchFamily="18" charset="0"/>
                                  <a:ea typeface="Cambria Math" panose="02040503050406030204" pitchFamily="18" charset="0"/>
                                </a:rPr>
                                <m:t>𝜽</m:t>
                              </m:r>
                            </m:lim>
                          </m:limLow>
                        </m:fName>
                        <m:e>
                          <m:func>
                            <m:funcPr>
                              <m:ctrlPr>
                                <a:rPr lang="en-US" b="1" i="1" smtClean="0">
                                  <a:latin typeface="Cambria Math" panose="02040503050406030204" pitchFamily="18" charset="0"/>
                                </a:rPr>
                              </m:ctrlPr>
                            </m:funcPr>
                            <m:fName>
                              <m:r>
                                <a:rPr lang="en-US" b="1" i="0" smtClean="0">
                                  <a:latin typeface="Cambria Math" panose="02040503050406030204" pitchFamily="18" charset="0"/>
                                </a:rPr>
                                <m:t>𝐥𝐨𝐠</m:t>
                              </m:r>
                            </m:fName>
                            <m:e>
                              <m:r>
                                <a:rPr lang="en-US" b="1" i="1" smtClean="0">
                                  <a:solidFill>
                                    <a:srgbClr val="FF0000"/>
                                  </a:solidFill>
                                  <a:latin typeface="Cambria Math" panose="02040503050406030204" pitchFamily="18" charset="0"/>
                                </a:rPr>
                                <m:t>𝑷</m:t>
                              </m:r>
                              <m:d>
                                <m:dPr>
                                  <m:ctrlPr>
                                    <a:rPr lang="en-US" b="1" i="1" smtClean="0">
                                      <a:solidFill>
                                        <a:srgbClr val="FF0000"/>
                                      </a:solidFill>
                                      <a:latin typeface="Cambria Math" panose="02040503050406030204" pitchFamily="18" charset="0"/>
                                    </a:rPr>
                                  </m:ctrlPr>
                                </m:dPr>
                                <m:e>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𝒙</m:t>
                                      </m:r>
                                    </m:e>
                                    <m:sub>
                                      <m:r>
                                        <a:rPr lang="en-US" b="1" i="1" smtClean="0">
                                          <a:solidFill>
                                            <a:srgbClr val="FF0000"/>
                                          </a:solidFill>
                                          <a:latin typeface="Cambria Math" panose="02040503050406030204" pitchFamily="18" charset="0"/>
                                        </a:rPr>
                                        <m:t>𝒊</m:t>
                                      </m:r>
                                    </m:sub>
                                  </m:sSub>
                                </m:e>
                                <m:e>
                                  <m:acc>
                                    <m:accPr>
                                      <m:chr m:val="̂"/>
                                      <m:ctrlPr>
                                        <a:rPr lang="en-US" b="1" i="1" smtClean="0">
                                          <a:solidFill>
                                            <a:srgbClr val="FF0000"/>
                                          </a:solidFill>
                                          <a:latin typeface="Cambria Math" panose="02040503050406030204" pitchFamily="18" charset="0"/>
                                        </a:rPr>
                                      </m:ctrlPr>
                                    </m:accPr>
                                    <m:e>
                                      <m:r>
                                        <a:rPr lang="en-US" b="1" i="1" smtClean="0">
                                          <a:solidFill>
                                            <a:srgbClr val="FF0000"/>
                                          </a:solidFill>
                                          <a:latin typeface="Cambria Math" panose="02040503050406030204" pitchFamily="18" charset="0"/>
                                        </a:rPr>
                                        <m:t>𝒙</m:t>
                                      </m:r>
                                    </m:e>
                                  </m:acc>
                                  <m:r>
                                    <a:rPr lang="en-US" b="1" i="1" smtClean="0">
                                      <a:solidFill>
                                        <a:srgbClr val="FF0000"/>
                                      </a:solidFill>
                                      <a:latin typeface="Cambria Math" panose="02040503050406030204" pitchFamily="18" charset="0"/>
                                    </a:rPr>
                                    <m:t>, </m:t>
                                  </m:r>
                                  <m:r>
                                    <a:rPr lang="en-US" b="1" i="1" smtClean="0">
                                      <a:solidFill>
                                        <a:srgbClr val="FF0000"/>
                                      </a:solidFill>
                                      <a:latin typeface="Cambria Math" panose="02040503050406030204" pitchFamily="18" charset="0"/>
                                      <a:ea typeface="Cambria Math" panose="02040503050406030204" pitchFamily="18" charset="0"/>
                                    </a:rPr>
                                    <m:t>𝜽</m:t>
                                  </m:r>
                                </m:e>
                              </m:d>
                            </m:e>
                          </m:func>
                        </m:e>
                      </m:func>
                    </m:oMath>
                  </m:oMathPara>
                </a14:m>
                <a:endParaRPr lang="en-US" b="1" dirty="0"/>
              </a:p>
            </p:txBody>
          </p:sp>
        </mc:Choice>
        <mc:Fallback xmlns="">
          <p:sp>
            <p:nvSpPr>
              <p:cNvPr id="18" name="TextBox 17">
                <a:extLst>
                  <a:ext uri="{FF2B5EF4-FFF2-40B4-BE49-F238E27FC236}">
                    <a16:creationId xmlns:a16="http://schemas.microsoft.com/office/drawing/2014/main" id="{F1D12E97-009F-E246-1542-B91EF2D0B270}"/>
                  </a:ext>
                </a:extLst>
              </p:cNvPr>
              <p:cNvSpPr txBox="1">
                <a:spLocks noRot="1" noChangeAspect="1" noMove="1" noResize="1" noEditPoints="1" noAdjustHandles="1" noChangeArrowheads="1" noChangeShapeType="1" noTextEdit="1"/>
              </p:cNvSpPr>
              <p:nvPr/>
            </p:nvSpPr>
            <p:spPr>
              <a:xfrm>
                <a:off x="6913376" y="5133756"/>
                <a:ext cx="3988966" cy="459549"/>
              </a:xfrm>
              <a:prstGeom prst="rect">
                <a:avLst/>
              </a:prstGeom>
              <a:blipFill>
                <a:blip r:embed="rId7"/>
                <a:stretch>
                  <a:fillRect t="-3947"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BE15A25-9A1A-FFFE-731C-78798E65DF67}"/>
                  </a:ext>
                </a:extLst>
              </p:cNvPr>
              <p:cNvSpPr txBox="1"/>
              <p:nvPr/>
            </p:nvSpPr>
            <p:spPr>
              <a:xfrm>
                <a:off x="3716751" y="3977062"/>
                <a:ext cx="1799438" cy="369332"/>
              </a:xfrm>
              <a:prstGeom prst="rect">
                <a:avLst/>
              </a:prstGeom>
              <a:noFill/>
            </p:spPr>
            <p:txBody>
              <a:bodyPr wrap="square" rtlCol="0">
                <a:spAutoFit/>
              </a:bodyPr>
              <a:lstStyle/>
              <a:p>
                <a:r>
                  <a:rPr lang="en-US" dirty="0"/>
                  <a:t>Parameters </a:t>
                </a:r>
                <a14:m>
                  <m:oMath xmlns:m="http://schemas.openxmlformats.org/officeDocument/2006/math">
                    <m:r>
                      <a:rPr lang="en-US" b="1" i="1" smtClean="0">
                        <a:solidFill>
                          <a:srgbClr val="FF0000"/>
                        </a:solidFill>
                        <a:latin typeface="Cambria Math" panose="02040503050406030204" pitchFamily="18" charset="0"/>
                        <a:ea typeface="Cambria Math" panose="02040503050406030204" pitchFamily="18" charset="0"/>
                      </a:rPr>
                      <m:t>𝜽</m:t>
                    </m:r>
                  </m:oMath>
                </a14:m>
                <a:endParaRPr lang="en-US" b="1" dirty="0"/>
              </a:p>
            </p:txBody>
          </p:sp>
        </mc:Choice>
        <mc:Fallback xmlns="">
          <p:sp>
            <p:nvSpPr>
              <p:cNvPr id="19" name="TextBox 18">
                <a:extLst>
                  <a:ext uri="{FF2B5EF4-FFF2-40B4-BE49-F238E27FC236}">
                    <a16:creationId xmlns:a16="http://schemas.microsoft.com/office/drawing/2014/main" id="{4BE15A25-9A1A-FFFE-731C-78798E65DF67}"/>
                  </a:ext>
                </a:extLst>
              </p:cNvPr>
              <p:cNvSpPr txBox="1">
                <a:spLocks noRot="1" noChangeAspect="1" noMove="1" noResize="1" noEditPoints="1" noAdjustHandles="1" noChangeArrowheads="1" noChangeShapeType="1" noTextEdit="1"/>
              </p:cNvSpPr>
              <p:nvPr/>
            </p:nvSpPr>
            <p:spPr>
              <a:xfrm>
                <a:off x="3716751" y="3977062"/>
                <a:ext cx="1799438" cy="369332"/>
              </a:xfrm>
              <a:prstGeom prst="rect">
                <a:avLst/>
              </a:prstGeom>
              <a:blipFill>
                <a:blip r:embed="rId8"/>
                <a:stretch>
                  <a:fillRect l="-3051" t="-8197" b="-24590"/>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7783779E-F899-DC36-4564-A58858B9D4D7}"/>
              </a:ext>
            </a:extLst>
          </p:cNvPr>
          <p:cNvSpPr txBox="1"/>
          <p:nvPr/>
        </p:nvSpPr>
        <p:spPr>
          <a:xfrm>
            <a:off x="6267626" y="5880160"/>
            <a:ext cx="4017493" cy="400110"/>
          </a:xfrm>
          <a:prstGeom prst="rect">
            <a:avLst/>
          </a:prstGeom>
          <a:noFill/>
        </p:spPr>
        <p:txBody>
          <a:bodyPr wrap="square" rtlCol="0">
            <a:spAutoFit/>
          </a:bodyPr>
          <a:lstStyle/>
          <a:p>
            <a:r>
              <a:rPr lang="en-US" sz="2000" b="1" dirty="0">
                <a:solidFill>
                  <a:srgbClr val="00B050"/>
                </a:solidFill>
              </a:rPr>
              <a:t>Token:</a:t>
            </a:r>
            <a:r>
              <a:rPr lang="en-US" dirty="0"/>
              <a:t> </a:t>
            </a:r>
            <a:r>
              <a:rPr lang="en-US" sz="2000" b="1" dirty="0"/>
              <a:t>class, Mask, 20 amino acids</a:t>
            </a:r>
          </a:p>
        </p:txBody>
      </p:sp>
      <p:sp>
        <p:nvSpPr>
          <p:cNvPr id="2" name="TextBox 1">
            <a:extLst>
              <a:ext uri="{FF2B5EF4-FFF2-40B4-BE49-F238E27FC236}">
                <a16:creationId xmlns:a16="http://schemas.microsoft.com/office/drawing/2014/main" id="{0F62533A-EEB2-9B6C-4757-F53BE013ED18}"/>
              </a:ext>
            </a:extLst>
          </p:cNvPr>
          <p:cNvSpPr txBox="1"/>
          <p:nvPr/>
        </p:nvSpPr>
        <p:spPr>
          <a:xfrm>
            <a:off x="2979480" y="38886"/>
            <a:ext cx="6576291" cy="584775"/>
          </a:xfrm>
          <a:prstGeom prst="rect">
            <a:avLst/>
          </a:prstGeom>
          <a:noFill/>
        </p:spPr>
        <p:txBody>
          <a:bodyPr wrap="square" rtlCol="0">
            <a:spAutoFit/>
          </a:bodyPr>
          <a:lstStyle/>
          <a:p>
            <a:r>
              <a:rPr lang="en-US" sz="3200" b="1" dirty="0">
                <a:solidFill>
                  <a:srgbClr val="FF0000"/>
                </a:solidFill>
              </a:rPr>
              <a:t>1.1.7.4. Implementation of  EWS</a:t>
            </a:r>
          </a:p>
        </p:txBody>
      </p:sp>
    </p:spTree>
    <p:extLst>
      <p:ext uri="{BB962C8B-B14F-4D97-AF65-F5344CB8AC3E}">
        <p14:creationId xmlns:p14="http://schemas.microsoft.com/office/powerpoint/2010/main" val="3807893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550E85-C292-F61D-7AAB-D09D46790DA7}"/>
              </a:ext>
            </a:extLst>
          </p:cNvPr>
          <p:cNvPicPr>
            <a:picLocks noChangeAspect="1"/>
          </p:cNvPicPr>
          <p:nvPr/>
        </p:nvPicPr>
        <p:blipFill>
          <a:blip r:embed="rId2"/>
          <a:stretch>
            <a:fillRect/>
          </a:stretch>
        </p:blipFill>
        <p:spPr>
          <a:xfrm>
            <a:off x="458801" y="650445"/>
            <a:ext cx="7172544" cy="450954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811B791-5FE6-6FB1-59D9-D45E717D5662}"/>
                  </a:ext>
                </a:extLst>
              </p:cNvPr>
              <p:cNvSpPr txBox="1"/>
              <p:nvPr/>
            </p:nvSpPr>
            <p:spPr>
              <a:xfrm>
                <a:off x="374338" y="5132664"/>
                <a:ext cx="4265802"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00B050"/>
                              </a:solidFill>
                              <a:latin typeface="Cambria Math" panose="02040503050406030204" pitchFamily="18" charset="0"/>
                            </a:rPr>
                          </m:ctrlPr>
                        </m:sSubPr>
                        <m:e>
                          <m:r>
                            <a:rPr lang="en-US" sz="2000" b="1" i="1" smtClean="0">
                              <a:solidFill>
                                <a:srgbClr val="00B050"/>
                              </a:solidFill>
                              <a:latin typeface="Cambria Math" panose="02040503050406030204" pitchFamily="18" charset="0"/>
                            </a:rPr>
                            <m:t>𝒙</m:t>
                          </m:r>
                        </m:e>
                        <m:sub>
                          <m:r>
                            <a:rPr lang="en-US" sz="2000" b="1" i="1" smtClean="0">
                              <a:solidFill>
                                <a:srgbClr val="00B050"/>
                              </a:solidFill>
                              <a:latin typeface="Cambria Math" panose="02040503050406030204" pitchFamily="18" charset="0"/>
                            </a:rPr>
                            <m:t>𝟏</m:t>
                          </m:r>
                        </m:sub>
                      </m:sSub>
                      <m:r>
                        <a:rPr lang="en-US" sz="2000" b="1" i="1" smtClean="0">
                          <a:solidFill>
                            <a:srgbClr val="00B050"/>
                          </a:solidFill>
                          <a:latin typeface="Cambria Math" panose="02040503050406030204" pitchFamily="18" charset="0"/>
                        </a:rPr>
                        <m:t>:</m:t>
                      </m:r>
                      <m:r>
                        <a:rPr lang="en-US" sz="2000" b="1" i="1" smtClean="0">
                          <a:solidFill>
                            <a:srgbClr val="00B050"/>
                          </a:solidFill>
                          <a:latin typeface="Cambria Math" panose="02040503050406030204" pitchFamily="18" charset="0"/>
                        </a:rPr>
                        <m:t>𝒄𝒍𝒂𝒔𝒔</m:t>
                      </m:r>
                      <m:r>
                        <a:rPr lang="en-US" sz="2000" b="1" i="1" smtClean="0">
                          <a:solidFill>
                            <a:srgbClr val="00B050"/>
                          </a:solidFill>
                          <a:latin typeface="Cambria Math" panose="02040503050406030204" pitchFamily="18" charset="0"/>
                        </a:rPr>
                        <m:t> </m:t>
                      </m:r>
                      <m:r>
                        <a:rPr lang="en-US" sz="2000" b="1" i="1" smtClean="0">
                          <a:solidFill>
                            <a:srgbClr val="00B050"/>
                          </a:solidFill>
                          <a:latin typeface="Cambria Math" panose="02040503050406030204" pitchFamily="18" charset="0"/>
                        </a:rPr>
                        <m:t>𝒕𝒐𝒌𝒆𝒏</m:t>
                      </m:r>
                      <m:r>
                        <a:rPr lang="en-US" sz="2000" b="1" i="1" smtClean="0">
                          <a:solidFill>
                            <a:srgbClr val="00B050"/>
                          </a:solidFill>
                          <a:latin typeface="Cambria Math" panose="02040503050406030204" pitchFamily="18" charset="0"/>
                        </a:rPr>
                        <m:t>, </m:t>
                      </m:r>
                      <m:r>
                        <a:rPr lang="en-US" sz="2000" b="1" i="1" smtClean="0">
                          <a:solidFill>
                            <a:srgbClr val="00B050"/>
                          </a:solidFill>
                          <a:latin typeface="Cambria Math" panose="02040503050406030204" pitchFamily="18" charset="0"/>
                        </a:rPr>
                        <m:t>𝒙</m:t>
                      </m:r>
                      <m:r>
                        <a:rPr lang="en-US" sz="2000" b="1" i="1" smtClean="0">
                          <a:solidFill>
                            <a:srgbClr val="00B050"/>
                          </a:solidFill>
                          <a:latin typeface="Cambria Math" panose="02040503050406030204" pitchFamily="18" charset="0"/>
                        </a:rPr>
                        <m:t>=[</m:t>
                      </m:r>
                      <m:sSub>
                        <m:sSubPr>
                          <m:ctrlPr>
                            <a:rPr lang="en-US" sz="2000" b="1" i="1" smtClean="0">
                              <a:solidFill>
                                <a:srgbClr val="00B050"/>
                              </a:solidFill>
                              <a:latin typeface="Cambria Math" panose="02040503050406030204" pitchFamily="18" charset="0"/>
                            </a:rPr>
                          </m:ctrlPr>
                        </m:sSubPr>
                        <m:e>
                          <m:r>
                            <a:rPr lang="en-US" sz="2000" b="1" i="1" smtClean="0">
                              <a:solidFill>
                                <a:srgbClr val="00B050"/>
                              </a:solidFill>
                              <a:latin typeface="Cambria Math" panose="02040503050406030204" pitchFamily="18" charset="0"/>
                            </a:rPr>
                            <m:t>𝒙</m:t>
                          </m:r>
                        </m:e>
                        <m:sub>
                          <m:r>
                            <a:rPr lang="en-US" sz="2000" b="1" i="1" smtClean="0">
                              <a:solidFill>
                                <a:srgbClr val="00B050"/>
                              </a:solidFill>
                              <a:latin typeface="Cambria Math" panose="02040503050406030204" pitchFamily="18" charset="0"/>
                            </a:rPr>
                            <m:t>𝟏</m:t>
                          </m:r>
                        </m:sub>
                      </m:sSub>
                      <m:r>
                        <a:rPr lang="en-US" sz="2000" b="1" i="1" smtClean="0">
                          <a:solidFill>
                            <a:srgbClr val="00B050"/>
                          </a:solidFill>
                          <a:latin typeface="Cambria Math" panose="02040503050406030204" pitchFamily="18" charset="0"/>
                        </a:rPr>
                        <m:t>, </m:t>
                      </m:r>
                      <m:sSub>
                        <m:sSubPr>
                          <m:ctrlPr>
                            <a:rPr lang="en-US" sz="2000" b="1" i="1" smtClean="0">
                              <a:solidFill>
                                <a:srgbClr val="00B050"/>
                              </a:solidFill>
                              <a:latin typeface="Cambria Math" panose="02040503050406030204" pitchFamily="18" charset="0"/>
                            </a:rPr>
                          </m:ctrlPr>
                        </m:sSubPr>
                        <m:e>
                          <m:r>
                            <a:rPr lang="en-US" sz="2000" b="1" i="1" smtClean="0">
                              <a:solidFill>
                                <a:srgbClr val="00B050"/>
                              </a:solidFill>
                              <a:latin typeface="Cambria Math" panose="02040503050406030204" pitchFamily="18" charset="0"/>
                            </a:rPr>
                            <m:t>𝒙</m:t>
                          </m:r>
                        </m:e>
                        <m:sub>
                          <m:r>
                            <a:rPr lang="en-US" sz="2000" b="1" i="1" smtClean="0">
                              <a:solidFill>
                                <a:srgbClr val="00B050"/>
                              </a:solidFill>
                              <a:latin typeface="Cambria Math" panose="02040503050406030204" pitchFamily="18" charset="0"/>
                            </a:rPr>
                            <m:t>𝟐</m:t>
                          </m:r>
                        </m:sub>
                      </m:sSub>
                      <m:r>
                        <a:rPr lang="en-US" sz="2000" b="1" i="1" smtClean="0">
                          <a:solidFill>
                            <a:srgbClr val="00B050"/>
                          </a:solidFill>
                          <a:latin typeface="Cambria Math" panose="02040503050406030204" pitchFamily="18" charset="0"/>
                        </a:rPr>
                        <m:t>, …, </m:t>
                      </m:r>
                      <m:sSub>
                        <m:sSubPr>
                          <m:ctrlPr>
                            <a:rPr lang="en-US" sz="2000" b="1" i="1" smtClean="0">
                              <a:solidFill>
                                <a:srgbClr val="00B050"/>
                              </a:solidFill>
                              <a:latin typeface="Cambria Math" panose="02040503050406030204" pitchFamily="18" charset="0"/>
                            </a:rPr>
                          </m:ctrlPr>
                        </m:sSubPr>
                        <m:e>
                          <m:r>
                            <a:rPr lang="en-US" sz="2000" b="1" i="1" smtClean="0">
                              <a:solidFill>
                                <a:srgbClr val="00B050"/>
                              </a:solidFill>
                              <a:latin typeface="Cambria Math" panose="02040503050406030204" pitchFamily="18" charset="0"/>
                            </a:rPr>
                            <m:t>𝒙</m:t>
                          </m:r>
                        </m:e>
                        <m:sub>
                          <m:r>
                            <a:rPr lang="en-US" sz="2000" b="1" i="1" smtClean="0">
                              <a:solidFill>
                                <a:srgbClr val="00B050"/>
                              </a:solidFill>
                              <a:latin typeface="Cambria Math" panose="02040503050406030204" pitchFamily="18" charset="0"/>
                            </a:rPr>
                            <m:t>𝒏</m:t>
                          </m:r>
                        </m:sub>
                      </m:sSub>
                      <m:r>
                        <a:rPr lang="en-US" sz="2000" b="0" i="1" smtClean="0">
                          <a:solidFill>
                            <a:srgbClr val="00B050"/>
                          </a:solidFill>
                          <a:latin typeface="Cambria Math" panose="02040503050406030204" pitchFamily="18" charset="0"/>
                        </a:rPr>
                        <m:t>]</m:t>
                      </m:r>
                    </m:oMath>
                  </m:oMathPara>
                </a14:m>
                <a:endParaRPr lang="en-US" sz="2000" dirty="0"/>
              </a:p>
              <a:p>
                <a:r>
                  <a:rPr lang="en-US" sz="2000" dirty="0"/>
                  <a:t>                                       </a:t>
                </a:r>
                <a:r>
                  <a:rPr lang="en-US" sz="2000" b="1" dirty="0">
                    <a:solidFill>
                      <a:srgbClr val="00B050"/>
                    </a:solidFill>
                  </a:rPr>
                  <a:t>= [A R N … C Q]</a:t>
                </a:r>
              </a:p>
            </p:txBody>
          </p:sp>
        </mc:Choice>
        <mc:Fallback xmlns="">
          <p:sp>
            <p:nvSpPr>
              <p:cNvPr id="4" name="TextBox 3">
                <a:extLst>
                  <a:ext uri="{FF2B5EF4-FFF2-40B4-BE49-F238E27FC236}">
                    <a16:creationId xmlns:a16="http://schemas.microsoft.com/office/drawing/2014/main" id="{B811B791-5FE6-6FB1-59D9-D45E717D5662}"/>
                  </a:ext>
                </a:extLst>
              </p:cNvPr>
              <p:cNvSpPr txBox="1">
                <a:spLocks noRot="1" noChangeAspect="1" noMove="1" noResize="1" noEditPoints="1" noAdjustHandles="1" noChangeArrowheads="1" noChangeShapeType="1" noTextEdit="1"/>
              </p:cNvSpPr>
              <p:nvPr/>
            </p:nvSpPr>
            <p:spPr>
              <a:xfrm>
                <a:off x="374338" y="5132664"/>
                <a:ext cx="4265802" cy="707886"/>
              </a:xfrm>
              <a:prstGeom prst="rect">
                <a:avLst/>
              </a:prstGeom>
              <a:blipFill>
                <a:blip r:embed="rId3"/>
                <a:stretch>
                  <a:fillRect b="-146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BC59813-B288-777A-BF1B-33A62AB08559}"/>
                  </a:ext>
                </a:extLst>
              </p:cNvPr>
              <p:cNvSpPr txBox="1"/>
              <p:nvPr/>
            </p:nvSpPr>
            <p:spPr>
              <a:xfrm>
                <a:off x="4033505" y="580362"/>
                <a:ext cx="7344563" cy="400110"/>
              </a:xfrm>
              <a:prstGeom prst="rect">
                <a:avLst/>
              </a:prstGeom>
              <a:noFill/>
            </p:spPr>
            <p:txBody>
              <a:bodyPr wrap="square" rtlCol="0">
                <a:spAutoFit/>
              </a:bodyPr>
              <a:lstStyle/>
              <a:p>
                <a:r>
                  <a:rPr lang="en-US" sz="2000" b="1" dirty="0">
                    <a:solidFill>
                      <a:srgbClr val="FF0000"/>
                    </a:solidFill>
                  </a:rPr>
                  <a:t>Embedding:</a:t>
                </a:r>
                <a:r>
                  <a:rPr lang="en-US" dirty="0"/>
                  <a:t>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𝑛</m:t>
                            </m:r>
                          </m:sub>
                        </m:sSub>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oMath>
                </a14:m>
                <a:r>
                  <a:rPr lang="en-US" dirty="0"/>
                  <a:t> : </a:t>
                </a:r>
                <a:r>
                  <a:rPr lang="en-US" b="1" dirty="0">
                    <a:solidFill>
                      <a:srgbClr val="00B050"/>
                    </a:solidFill>
                  </a:rPr>
                  <a:t>sequence embedding vector at position </a:t>
                </a:r>
                <a14:m>
                  <m:oMath xmlns:m="http://schemas.openxmlformats.org/officeDocument/2006/math">
                    <m:r>
                      <a:rPr lang="en-US" b="1" i="1" smtClean="0">
                        <a:solidFill>
                          <a:srgbClr val="00B050"/>
                        </a:solidFill>
                        <a:latin typeface="Cambria Math" panose="02040503050406030204" pitchFamily="18" charset="0"/>
                      </a:rPr>
                      <m:t>𝒊</m:t>
                    </m:r>
                  </m:oMath>
                </a14:m>
                <a:r>
                  <a:rPr lang="en-US" b="1" dirty="0">
                    <a:solidFill>
                      <a:srgbClr val="00B050"/>
                    </a:solidFill>
                  </a:rPr>
                  <a:t> </a:t>
                </a:r>
                <a:endParaRPr lang="en-US" b="1" dirty="0"/>
              </a:p>
            </p:txBody>
          </p:sp>
        </mc:Choice>
        <mc:Fallback xmlns="">
          <p:sp>
            <p:nvSpPr>
              <p:cNvPr id="5" name="TextBox 4">
                <a:extLst>
                  <a:ext uri="{FF2B5EF4-FFF2-40B4-BE49-F238E27FC236}">
                    <a16:creationId xmlns:a16="http://schemas.microsoft.com/office/drawing/2014/main" id="{3BC59813-B288-777A-BF1B-33A62AB08559}"/>
                  </a:ext>
                </a:extLst>
              </p:cNvPr>
              <p:cNvSpPr txBox="1">
                <a:spLocks noRot="1" noChangeAspect="1" noMove="1" noResize="1" noEditPoints="1" noAdjustHandles="1" noChangeArrowheads="1" noChangeShapeType="1" noTextEdit="1"/>
              </p:cNvSpPr>
              <p:nvPr/>
            </p:nvSpPr>
            <p:spPr>
              <a:xfrm>
                <a:off x="4033505" y="580362"/>
                <a:ext cx="7344563" cy="400110"/>
              </a:xfrm>
              <a:prstGeom prst="rect">
                <a:avLst/>
              </a:prstGeom>
              <a:blipFill>
                <a:blip r:embed="rId4"/>
                <a:stretch>
                  <a:fillRect l="-914" t="-7576"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BCE9642-991B-45EB-95F2-97C9773CBC7B}"/>
                  </a:ext>
                </a:extLst>
              </p:cNvPr>
              <p:cNvSpPr txBox="1"/>
              <p:nvPr/>
            </p:nvSpPr>
            <p:spPr>
              <a:xfrm>
                <a:off x="7711559" y="2022149"/>
                <a:ext cx="3384958" cy="536942"/>
              </a:xfrm>
              <a:prstGeom prst="rect">
                <a:avLst/>
              </a:prstGeom>
              <a:noFill/>
            </p:spPr>
            <p:txBody>
              <a:bodyPr wrap="square" rtlCol="0">
                <a:spAutoFit/>
              </a:bodyPr>
              <a:lstStyle/>
              <a:p>
                <a14:m>
                  <m:oMath xmlns:m="http://schemas.openxmlformats.org/officeDocument/2006/math">
                    <m:acc>
                      <m:accPr>
                        <m:chr m:val="̅"/>
                        <m:ctrlPr>
                          <a:rPr lang="en-US" sz="2000" b="1" i="1" smtClean="0">
                            <a:latin typeface="Cambria Math" panose="02040503050406030204" pitchFamily="18" charset="0"/>
                          </a:rPr>
                        </m:ctrlPr>
                      </m:accPr>
                      <m:e>
                        <m:r>
                          <a:rPr lang="en-US" sz="2000" b="1" i="1" smtClean="0">
                            <a:latin typeface="Cambria Math" panose="02040503050406030204" pitchFamily="18" charset="0"/>
                          </a:rPr>
                          <m:t>𝒛</m:t>
                        </m:r>
                      </m:e>
                    </m:acc>
                    <m:r>
                      <a:rPr lang="en-US" sz="2000" b="1" i="1" smtClean="0">
                        <a:latin typeface="Cambria Math" panose="02040503050406030204" pitchFamily="18" charset="0"/>
                      </a:rPr>
                      <m:t>=</m:t>
                    </m:r>
                    <m:f>
                      <m:fPr>
                        <m:ctrlPr>
                          <a:rPr lang="en-US" sz="2000" b="1" i="1" smtClean="0">
                            <a:latin typeface="Cambria Math" panose="02040503050406030204" pitchFamily="18" charset="0"/>
                          </a:rPr>
                        </m:ctrlPr>
                      </m:fPr>
                      <m:num>
                        <m:r>
                          <a:rPr lang="en-US" sz="2000" b="1" i="1" smtClean="0">
                            <a:latin typeface="Cambria Math" panose="02040503050406030204" pitchFamily="18" charset="0"/>
                          </a:rPr>
                          <m:t>𝟏</m:t>
                        </m:r>
                      </m:num>
                      <m:den>
                        <m:r>
                          <a:rPr lang="en-US" sz="2000" b="1" i="1" smtClean="0">
                            <a:latin typeface="Cambria Math" panose="02040503050406030204" pitchFamily="18" charset="0"/>
                          </a:rPr>
                          <m:t>𝒏</m:t>
                        </m:r>
                        <m:r>
                          <a:rPr lang="en-US" sz="2000" b="1" i="1" smtClean="0">
                            <a:latin typeface="Cambria Math" panose="02040503050406030204" pitchFamily="18" charset="0"/>
                          </a:rPr>
                          <m:t>−</m:t>
                        </m:r>
                        <m:r>
                          <a:rPr lang="en-US" sz="2000" b="1" i="1" smtClean="0">
                            <a:latin typeface="Cambria Math" panose="02040503050406030204" pitchFamily="18" charset="0"/>
                          </a:rPr>
                          <m:t>𝟏</m:t>
                        </m:r>
                      </m:den>
                    </m:f>
                    <m:nary>
                      <m:naryPr>
                        <m:chr m:val="∑"/>
                        <m:limLoc m:val="subSup"/>
                        <m:ctrlPr>
                          <a:rPr lang="en-US" sz="2000" b="1" i="1" smtClean="0">
                            <a:latin typeface="Cambria Math" panose="02040503050406030204" pitchFamily="18" charset="0"/>
                          </a:rPr>
                        </m:ctrlPr>
                      </m:naryPr>
                      <m:sub>
                        <m:r>
                          <m:rPr>
                            <m:brk m:alnAt="25"/>
                          </m:rPr>
                          <a:rPr lang="en-US" sz="2000" b="1" i="1" smtClean="0">
                            <a:latin typeface="Cambria Math" panose="02040503050406030204" pitchFamily="18" charset="0"/>
                          </a:rPr>
                          <m:t>𝒊</m:t>
                        </m:r>
                        <m:r>
                          <a:rPr lang="en-US" sz="2000" b="1" i="1" smtClean="0">
                            <a:latin typeface="Cambria Math" panose="02040503050406030204" pitchFamily="18" charset="0"/>
                          </a:rPr>
                          <m:t>=</m:t>
                        </m:r>
                        <m:r>
                          <a:rPr lang="en-US" sz="2000" b="1" i="1" smtClean="0">
                            <a:latin typeface="Cambria Math" panose="02040503050406030204" pitchFamily="18" charset="0"/>
                          </a:rPr>
                          <m:t>𝟐</m:t>
                        </m:r>
                      </m:sub>
                      <m:sup>
                        <m:r>
                          <a:rPr lang="en-US" sz="2000" b="1" i="1" smtClean="0">
                            <a:latin typeface="Cambria Math" panose="02040503050406030204" pitchFamily="18" charset="0"/>
                          </a:rPr>
                          <m:t>𝒏</m:t>
                        </m:r>
                      </m:sup>
                      <m:e>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𝒛</m:t>
                            </m:r>
                          </m:e>
                          <m:sub>
                            <m:r>
                              <a:rPr lang="en-US" sz="2000" b="1" i="1" smtClean="0">
                                <a:latin typeface="Cambria Math" panose="02040503050406030204" pitchFamily="18" charset="0"/>
                              </a:rPr>
                              <m:t>𝒊</m:t>
                            </m:r>
                          </m:sub>
                        </m:sSub>
                      </m:e>
                    </m:nary>
                  </m:oMath>
                </a14:m>
                <a:r>
                  <a:rPr lang="en-US" sz="2000" b="1" dirty="0"/>
                  <a:t>  (</a:t>
                </a:r>
                <a14:m>
                  <m:oMath xmlns:m="http://schemas.openxmlformats.org/officeDocument/2006/math">
                    <m:r>
                      <a:rPr lang="en-US" sz="2000" b="1" i="1" dirty="0" smtClean="0">
                        <a:latin typeface="Cambria Math" panose="02040503050406030204" pitchFamily="18" charset="0"/>
                      </a:rPr>
                      <m:t>𝒙</m:t>
                    </m:r>
                    <m:r>
                      <a:rPr lang="en-US" sz="2000" b="1" i="1" dirty="0" smtClean="0">
                        <a:latin typeface="Cambria Math" panose="02040503050406030204" pitchFamily="18" charset="0"/>
                      </a:rPr>
                      <m:t>)</m:t>
                    </m:r>
                  </m:oMath>
                </a14:m>
                <a:endParaRPr lang="en-US" sz="2000" b="1" dirty="0"/>
              </a:p>
            </p:txBody>
          </p:sp>
        </mc:Choice>
        <mc:Fallback xmlns="">
          <p:sp>
            <p:nvSpPr>
              <p:cNvPr id="6" name="TextBox 5">
                <a:extLst>
                  <a:ext uri="{FF2B5EF4-FFF2-40B4-BE49-F238E27FC236}">
                    <a16:creationId xmlns:a16="http://schemas.microsoft.com/office/drawing/2014/main" id="{4BCE9642-991B-45EB-95F2-97C9773CBC7B}"/>
                  </a:ext>
                </a:extLst>
              </p:cNvPr>
              <p:cNvSpPr txBox="1">
                <a:spLocks noRot="1" noChangeAspect="1" noMove="1" noResize="1" noEditPoints="1" noAdjustHandles="1" noChangeArrowheads="1" noChangeShapeType="1" noTextEdit="1"/>
              </p:cNvSpPr>
              <p:nvPr/>
            </p:nvSpPr>
            <p:spPr>
              <a:xfrm>
                <a:off x="7711559" y="2022149"/>
                <a:ext cx="3384958" cy="536942"/>
              </a:xfrm>
              <a:prstGeom prst="rect">
                <a:avLst/>
              </a:prstGeom>
              <a:blipFill>
                <a:blip r:embed="rId5"/>
                <a:stretch>
                  <a:fillRect b="-79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3336778-C21F-3D66-8D9E-AC125CA66E7D}"/>
                  </a:ext>
                </a:extLst>
              </p:cNvPr>
              <p:cNvSpPr txBox="1"/>
              <p:nvPr/>
            </p:nvSpPr>
            <p:spPr>
              <a:xfrm>
                <a:off x="7688489" y="2527222"/>
                <a:ext cx="3888318" cy="461665"/>
              </a:xfrm>
              <a:prstGeom prst="rect">
                <a:avLst/>
              </a:prstGeom>
              <a:noFill/>
            </p:spPr>
            <p:txBody>
              <a:bodyPr wrap="square" rtlCol="0">
                <a:spAutoFit/>
              </a:bodyPr>
              <a:lstStyle/>
              <a:p>
                <a:r>
                  <a:rPr lang="en-US" sz="2400" b="1" dirty="0">
                    <a:solidFill>
                      <a:srgbClr val="FF0000"/>
                    </a:solidFill>
                  </a:rPr>
                  <a:t>Semantic change of variant </a:t>
                </a:r>
                <a14:m>
                  <m:oMath xmlns:m="http://schemas.openxmlformats.org/officeDocument/2006/math">
                    <m:r>
                      <a:rPr lang="en-US" sz="2400" b="1" i="1" smtClean="0">
                        <a:solidFill>
                          <a:srgbClr val="FF0000"/>
                        </a:solidFill>
                        <a:latin typeface="Cambria Math" panose="02040503050406030204" pitchFamily="18" charset="0"/>
                      </a:rPr>
                      <m:t>𝒙</m:t>
                    </m:r>
                  </m:oMath>
                </a14:m>
                <a:endParaRPr lang="en-US" sz="2400" b="1" dirty="0">
                  <a:solidFill>
                    <a:srgbClr val="FF0000"/>
                  </a:solidFill>
                </a:endParaRPr>
              </a:p>
            </p:txBody>
          </p:sp>
        </mc:Choice>
        <mc:Fallback xmlns="">
          <p:sp>
            <p:nvSpPr>
              <p:cNvPr id="7" name="TextBox 6">
                <a:extLst>
                  <a:ext uri="{FF2B5EF4-FFF2-40B4-BE49-F238E27FC236}">
                    <a16:creationId xmlns:a16="http://schemas.microsoft.com/office/drawing/2014/main" id="{23336778-C21F-3D66-8D9E-AC125CA66E7D}"/>
                  </a:ext>
                </a:extLst>
              </p:cNvPr>
              <p:cNvSpPr txBox="1">
                <a:spLocks noRot="1" noChangeAspect="1" noMove="1" noResize="1" noEditPoints="1" noAdjustHandles="1" noChangeArrowheads="1" noChangeShapeType="1" noTextEdit="1"/>
              </p:cNvSpPr>
              <p:nvPr/>
            </p:nvSpPr>
            <p:spPr>
              <a:xfrm>
                <a:off x="7688489" y="2527222"/>
                <a:ext cx="3888318" cy="461665"/>
              </a:xfrm>
              <a:prstGeom prst="rect">
                <a:avLst/>
              </a:prstGeom>
              <a:blipFill>
                <a:blip r:embed="rId6"/>
                <a:stretch>
                  <a:fillRect l="-2351" t="-10667"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5B048FF-CADD-5404-8E44-8E3EB1607DF9}"/>
                  </a:ext>
                </a:extLst>
              </p:cNvPr>
              <p:cNvSpPr txBox="1"/>
              <p:nvPr/>
            </p:nvSpPr>
            <p:spPr>
              <a:xfrm>
                <a:off x="7476811" y="2966760"/>
                <a:ext cx="457798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𝒛</m:t>
                      </m:r>
                      <m:r>
                        <a:rPr lang="en-US" sz="2000" b="1" i="1" smtClean="0">
                          <a:latin typeface="Cambria Math" panose="02040503050406030204" pitchFamily="18" charset="0"/>
                          <a:ea typeface="Cambria Math" panose="02040503050406030204" pitchFamily="18" charset="0"/>
                        </a:rPr>
                        <m:t>=</m:t>
                      </m:r>
                      <m:sSub>
                        <m:sSubPr>
                          <m:ctrlPr>
                            <a:rPr lang="en-US" sz="2000" b="1" i="1" smtClean="0">
                              <a:latin typeface="Cambria Math" panose="02040503050406030204" pitchFamily="18" charset="0"/>
                              <a:ea typeface="Cambria Math" panose="02040503050406030204" pitchFamily="18" charset="0"/>
                            </a:rPr>
                          </m:ctrlPr>
                        </m:sSubPr>
                        <m:e>
                          <m:d>
                            <m:dPr>
                              <m:begChr m:val="‖"/>
                              <m:endChr m:val="‖"/>
                              <m:ctrlPr>
                                <a:rPr lang="en-US" sz="2000" b="1" i="1" smtClean="0">
                                  <a:latin typeface="Cambria Math" panose="02040503050406030204" pitchFamily="18" charset="0"/>
                                  <a:ea typeface="Cambria Math" panose="02040503050406030204" pitchFamily="18" charset="0"/>
                                </a:rPr>
                              </m:ctrlPr>
                            </m:dPr>
                            <m:e>
                              <m:acc>
                                <m:accPr>
                                  <m:chr m:val="̅"/>
                                  <m:ctrlPr>
                                    <a:rPr lang="en-US" sz="2000" b="1" i="1" smtClean="0">
                                      <a:latin typeface="Cambria Math" panose="02040503050406030204" pitchFamily="18" charset="0"/>
                                      <a:ea typeface="Cambria Math" panose="02040503050406030204" pitchFamily="18" charset="0"/>
                                    </a:rPr>
                                  </m:ctrlPr>
                                </m:accPr>
                                <m:e>
                                  <m:r>
                                    <a:rPr lang="en-US" sz="2000" b="1" i="1" smtClean="0">
                                      <a:latin typeface="Cambria Math" panose="02040503050406030204" pitchFamily="18" charset="0"/>
                                      <a:ea typeface="Cambria Math" panose="02040503050406030204" pitchFamily="18" charset="0"/>
                                    </a:rPr>
                                    <m:t>𝒛</m:t>
                                  </m:r>
                                </m:e>
                              </m:acc>
                              <m:r>
                                <a:rPr lang="en-US" sz="2000" b="1" i="1" smtClean="0">
                                  <a:latin typeface="Cambria Math" panose="02040503050406030204" pitchFamily="18" charset="0"/>
                                  <a:ea typeface="Cambria Math" panose="02040503050406030204" pitchFamily="18" charset="0"/>
                                </a:rPr>
                                <m:t> −</m:t>
                              </m:r>
                              <m:sSub>
                                <m:sSubPr>
                                  <m:ctrlPr>
                                    <a:rPr lang="en-US" sz="2000" b="1" i="1" smtClean="0">
                                      <a:latin typeface="Cambria Math" panose="02040503050406030204" pitchFamily="18" charset="0"/>
                                      <a:ea typeface="Cambria Math" panose="02040503050406030204" pitchFamily="18" charset="0"/>
                                    </a:rPr>
                                  </m:ctrlPr>
                                </m:sSubPr>
                                <m:e>
                                  <m:acc>
                                    <m:accPr>
                                      <m:chr m:val="̅"/>
                                      <m:ctrlPr>
                                        <a:rPr lang="en-US" sz="2000" b="1" i="1" smtClean="0">
                                          <a:latin typeface="Cambria Math" panose="02040503050406030204" pitchFamily="18" charset="0"/>
                                          <a:ea typeface="Cambria Math" panose="02040503050406030204" pitchFamily="18" charset="0"/>
                                        </a:rPr>
                                      </m:ctrlPr>
                                    </m:accPr>
                                    <m:e>
                                      <m:r>
                                        <a:rPr lang="en-US" sz="2000" b="1" i="1" smtClean="0">
                                          <a:latin typeface="Cambria Math" panose="02040503050406030204" pitchFamily="18" charset="0"/>
                                          <a:ea typeface="Cambria Math" panose="02040503050406030204" pitchFamily="18" charset="0"/>
                                        </a:rPr>
                                        <m:t>𝒛</m:t>
                                      </m:r>
                                    </m:e>
                                  </m:acc>
                                </m:e>
                                <m:sub>
                                  <m:r>
                                    <a:rPr lang="en-US" sz="2000" b="1" i="1" smtClean="0">
                                      <a:latin typeface="Cambria Math" panose="02040503050406030204" pitchFamily="18" charset="0"/>
                                      <a:ea typeface="Cambria Math" panose="02040503050406030204" pitchFamily="18" charset="0"/>
                                    </a:rPr>
                                    <m:t>𝒘𝒖𝒉𝒖𝒂𝒏</m:t>
                                  </m:r>
                                </m:sub>
                              </m:sSub>
                            </m:e>
                          </m:d>
                        </m:e>
                        <m:sub>
                          <m:r>
                            <a:rPr lang="en-US" sz="2000" b="1" i="1" smtClean="0">
                              <a:latin typeface="Cambria Math" panose="02040503050406030204" pitchFamily="18" charset="0"/>
                              <a:ea typeface="Cambria Math" panose="02040503050406030204" pitchFamily="18" charset="0"/>
                            </a:rPr>
                            <m:t>𝟏</m:t>
                          </m:r>
                        </m:sub>
                      </m:sSub>
                      <m:r>
                        <a:rPr lang="en-US" sz="2000" b="1" i="1" smtClean="0">
                          <a:latin typeface="Cambria Math" panose="02040503050406030204" pitchFamily="18" charset="0"/>
                          <a:ea typeface="Cambria Math" panose="02040503050406030204" pitchFamily="18" charset="0"/>
                        </a:rPr>
                        <m:t>+</m:t>
                      </m:r>
                      <m:sSub>
                        <m:sSubPr>
                          <m:ctrlPr>
                            <a:rPr lang="en-US" sz="2000" b="1" i="1" smtClean="0">
                              <a:latin typeface="Cambria Math" panose="02040503050406030204" pitchFamily="18" charset="0"/>
                              <a:ea typeface="Cambria Math" panose="02040503050406030204" pitchFamily="18" charset="0"/>
                            </a:rPr>
                          </m:ctrlPr>
                        </m:sSubPr>
                        <m:e>
                          <m:d>
                            <m:dPr>
                              <m:begChr m:val="‖"/>
                              <m:endChr m:val="‖"/>
                              <m:ctrlPr>
                                <a:rPr lang="en-US" sz="2000" b="1" i="1" smtClean="0">
                                  <a:latin typeface="Cambria Math" panose="02040503050406030204" pitchFamily="18" charset="0"/>
                                  <a:ea typeface="Cambria Math" panose="02040503050406030204" pitchFamily="18" charset="0"/>
                                </a:rPr>
                              </m:ctrlPr>
                            </m:dPr>
                            <m:e>
                              <m:acc>
                                <m:accPr>
                                  <m:chr m:val="̅"/>
                                  <m:ctrlPr>
                                    <a:rPr lang="en-US" sz="2000" b="1" i="1" smtClean="0">
                                      <a:latin typeface="Cambria Math" panose="02040503050406030204" pitchFamily="18" charset="0"/>
                                      <a:ea typeface="Cambria Math" panose="02040503050406030204" pitchFamily="18" charset="0"/>
                                    </a:rPr>
                                  </m:ctrlPr>
                                </m:accPr>
                                <m:e>
                                  <m:r>
                                    <a:rPr lang="en-US" sz="2000" b="1" i="1" smtClean="0">
                                      <a:latin typeface="Cambria Math" panose="02040503050406030204" pitchFamily="18" charset="0"/>
                                      <a:ea typeface="Cambria Math" panose="02040503050406030204" pitchFamily="18" charset="0"/>
                                    </a:rPr>
                                    <m:t>𝒛</m:t>
                                  </m:r>
                                </m:e>
                              </m:acc>
                              <m:r>
                                <a:rPr lang="en-US" sz="2000" b="1" i="1" smtClean="0">
                                  <a:latin typeface="Cambria Math" panose="02040503050406030204" pitchFamily="18" charset="0"/>
                                  <a:ea typeface="Cambria Math" panose="02040503050406030204" pitchFamily="18" charset="0"/>
                                </a:rPr>
                                <m:t>−</m:t>
                              </m:r>
                              <m:sSub>
                                <m:sSubPr>
                                  <m:ctrlPr>
                                    <a:rPr lang="en-US" sz="2000" b="1" i="1" smtClean="0">
                                      <a:latin typeface="Cambria Math" panose="02040503050406030204" pitchFamily="18" charset="0"/>
                                      <a:ea typeface="Cambria Math" panose="02040503050406030204" pitchFamily="18" charset="0"/>
                                    </a:rPr>
                                  </m:ctrlPr>
                                </m:sSubPr>
                                <m:e>
                                  <m:acc>
                                    <m:accPr>
                                      <m:chr m:val="̅"/>
                                      <m:ctrlPr>
                                        <a:rPr lang="en-US" sz="2000" b="1" i="1" smtClean="0">
                                          <a:latin typeface="Cambria Math" panose="02040503050406030204" pitchFamily="18" charset="0"/>
                                          <a:ea typeface="Cambria Math" panose="02040503050406030204" pitchFamily="18" charset="0"/>
                                        </a:rPr>
                                      </m:ctrlPr>
                                    </m:accPr>
                                    <m:e>
                                      <m:r>
                                        <a:rPr lang="en-US" sz="2000" b="1" i="1" smtClean="0">
                                          <a:latin typeface="Cambria Math" panose="02040503050406030204" pitchFamily="18" charset="0"/>
                                          <a:ea typeface="Cambria Math" panose="02040503050406030204" pitchFamily="18" charset="0"/>
                                        </a:rPr>
                                        <m:t>𝒛</m:t>
                                      </m:r>
                                    </m:e>
                                  </m:acc>
                                </m:e>
                                <m:sub>
                                  <m:r>
                                    <a:rPr lang="en-US" sz="2000" b="1" i="1" smtClean="0">
                                      <a:latin typeface="Cambria Math" panose="02040503050406030204" pitchFamily="18" charset="0"/>
                                      <a:ea typeface="Cambria Math" panose="02040503050406030204" pitchFamily="18" charset="0"/>
                                    </a:rPr>
                                    <m:t>𝑫</m:t>
                                  </m:r>
                                  <m:r>
                                    <a:rPr lang="en-US" sz="2000" b="1" i="1" smtClean="0">
                                      <a:latin typeface="Cambria Math" panose="02040503050406030204" pitchFamily="18" charset="0"/>
                                      <a:ea typeface="Cambria Math" panose="02040503050406030204" pitchFamily="18" charset="0"/>
                                    </a:rPr>
                                    <m:t>𝟔𝟏𝟒</m:t>
                                  </m:r>
                                  <m:r>
                                    <a:rPr lang="en-US" sz="2000" b="1" i="1" smtClean="0">
                                      <a:latin typeface="Cambria Math" panose="02040503050406030204" pitchFamily="18" charset="0"/>
                                      <a:ea typeface="Cambria Math" panose="02040503050406030204" pitchFamily="18" charset="0"/>
                                    </a:rPr>
                                    <m:t>𝑮</m:t>
                                  </m:r>
                                </m:sub>
                              </m:sSub>
                            </m:e>
                          </m:d>
                        </m:e>
                        <m:sub>
                          <m:r>
                            <a:rPr lang="en-US" sz="2000" b="1" i="1" smtClean="0">
                              <a:latin typeface="Cambria Math" panose="02040503050406030204" pitchFamily="18" charset="0"/>
                              <a:ea typeface="Cambria Math" panose="02040503050406030204" pitchFamily="18" charset="0"/>
                            </a:rPr>
                            <m:t>𝟏</m:t>
                          </m:r>
                        </m:sub>
                      </m:sSub>
                    </m:oMath>
                  </m:oMathPara>
                </a14:m>
                <a:endParaRPr lang="en-US" sz="2000" b="1" dirty="0"/>
              </a:p>
            </p:txBody>
          </p:sp>
        </mc:Choice>
        <mc:Fallback xmlns="">
          <p:sp>
            <p:nvSpPr>
              <p:cNvPr id="8" name="TextBox 7">
                <a:extLst>
                  <a:ext uri="{FF2B5EF4-FFF2-40B4-BE49-F238E27FC236}">
                    <a16:creationId xmlns:a16="http://schemas.microsoft.com/office/drawing/2014/main" id="{05B048FF-CADD-5404-8E44-8E3EB1607DF9}"/>
                  </a:ext>
                </a:extLst>
              </p:cNvPr>
              <p:cNvSpPr txBox="1">
                <a:spLocks noRot="1" noChangeAspect="1" noMove="1" noResize="1" noEditPoints="1" noAdjustHandles="1" noChangeArrowheads="1" noChangeShapeType="1" noTextEdit="1"/>
              </p:cNvSpPr>
              <p:nvPr/>
            </p:nvSpPr>
            <p:spPr>
              <a:xfrm>
                <a:off x="7476811" y="2966760"/>
                <a:ext cx="4577984" cy="400110"/>
              </a:xfrm>
              <a:prstGeom prst="rect">
                <a:avLst/>
              </a:prstGeom>
              <a:blipFill>
                <a:blip r:embed="rId7"/>
                <a:stretch>
                  <a:fillRect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1F6FCED-DAFE-A28A-CB76-14E9D5F26EAC}"/>
                  </a:ext>
                </a:extLst>
              </p:cNvPr>
              <p:cNvSpPr txBox="1"/>
              <p:nvPr/>
            </p:nvSpPr>
            <p:spPr>
              <a:xfrm>
                <a:off x="8835704" y="1042602"/>
                <a:ext cx="3179428" cy="13762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𝐴</m:t>
                                    </m:r>
                                  </m:e>
                                </m:mr>
                                <m:mr>
                                  <m:e>
                                    <m:r>
                                      <a:rPr lang="en-US" b="0" i="1" smtClean="0">
                                        <a:latin typeface="Cambria Math" panose="02040503050406030204" pitchFamily="18" charset="0"/>
                                      </a:rPr>
                                      <m:t>𝑅</m:t>
                                    </m:r>
                                  </m:e>
                                </m:mr>
                                <m:m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m:t>
                                          </m:r>
                                        </m:e>
                                      </m:mr>
                                      <m:mr>
                                        <m:e>
                                          <m:r>
                                            <a:rPr lang="en-US" b="0" i="1" smtClean="0">
                                              <a:latin typeface="Cambria Math" panose="02040503050406030204" pitchFamily="18" charset="0"/>
                                            </a:rPr>
                                            <m:t>𝑄</m:t>
                                          </m:r>
                                        </m:e>
                                      </m:mr>
                                      <m:mr>
                                        <m:e>
                                          <m:r>
                                            <a:rPr lang="en-US" b="0" i="1" smtClean="0">
                                              <a:latin typeface="Cambria Math" panose="02040503050406030204" pitchFamily="18" charset="0"/>
                                            </a:rPr>
                                            <m:t>−</m:t>
                                          </m:r>
                                        </m:e>
                                      </m:mr>
                                    </m:m>
                                  </m:e>
                                </m:mr>
                              </m:m>
                            </m:e>
                          </m:d>
                        </m:e>
                        <m:sub>
                          <m:r>
                            <a:rPr lang="en-US" b="0" i="1" smtClean="0">
                              <a:latin typeface="Cambria Math" panose="02040503050406030204" pitchFamily="18" charset="0"/>
                            </a:rPr>
                            <m:t>21</m:t>
                          </m:r>
                        </m:sub>
                      </m:sSub>
                    </m:oMath>
                  </m:oMathPara>
                </a14:m>
                <a:endParaRPr lang="en-US" dirty="0"/>
              </a:p>
            </p:txBody>
          </p:sp>
        </mc:Choice>
        <mc:Fallback xmlns="">
          <p:sp>
            <p:nvSpPr>
              <p:cNvPr id="9" name="TextBox 8">
                <a:extLst>
                  <a:ext uri="{FF2B5EF4-FFF2-40B4-BE49-F238E27FC236}">
                    <a16:creationId xmlns:a16="http://schemas.microsoft.com/office/drawing/2014/main" id="{01F6FCED-DAFE-A28A-CB76-14E9D5F26EAC}"/>
                  </a:ext>
                </a:extLst>
              </p:cNvPr>
              <p:cNvSpPr txBox="1">
                <a:spLocks noRot="1" noChangeAspect="1" noMove="1" noResize="1" noEditPoints="1" noAdjustHandles="1" noChangeArrowheads="1" noChangeShapeType="1" noTextEdit="1"/>
              </p:cNvSpPr>
              <p:nvPr/>
            </p:nvSpPr>
            <p:spPr>
              <a:xfrm>
                <a:off x="8835704" y="1042602"/>
                <a:ext cx="3179428" cy="137621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DCB8DE6-C1B1-79C4-9C14-24C12DA6EF5A}"/>
                  </a:ext>
                </a:extLst>
              </p:cNvPr>
              <p:cNvSpPr txBox="1"/>
              <p:nvPr/>
            </p:nvSpPr>
            <p:spPr>
              <a:xfrm>
                <a:off x="6384022" y="3429000"/>
                <a:ext cx="541297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𝑊</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=1,…, </m:t>
                      </m:r>
                      <m:r>
                        <a:rPr lang="en-US" b="0" i="1" smtClean="0">
                          <a:latin typeface="Cambria Math" panose="02040503050406030204" pitchFamily="18" charset="0"/>
                        </a:rPr>
                        <m:t>𝑛</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𝑠𝑜𝑓𝑡𝑚𝑎𝑥</m:t>
                      </m:r>
                      <m:r>
                        <a:rPr lang="en-US" b="0" i="1" smtClean="0">
                          <a:latin typeface="Cambria Math" panose="02040503050406030204" pitchFamily="18" charset="0"/>
                        </a:rPr>
                        <m:t>(</m:t>
                      </m:r>
                      <m:r>
                        <a:rPr lang="en-US" b="0" i="1" smtClean="0">
                          <a:latin typeface="Cambria Math" panose="02040503050406030204" pitchFamily="18" charset="0"/>
                        </a:rPr>
                        <m:t>𝑊</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oMath>
                  </m:oMathPara>
                </a14:m>
                <a:endParaRPr lang="en-US" dirty="0"/>
              </a:p>
            </p:txBody>
          </p:sp>
        </mc:Choice>
        <mc:Fallback xmlns="">
          <p:sp>
            <p:nvSpPr>
              <p:cNvPr id="10" name="TextBox 9">
                <a:extLst>
                  <a:ext uri="{FF2B5EF4-FFF2-40B4-BE49-F238E27FC236}">
                    <a16:creationId xmlns:a16="http://schemas.microsoft.com/office/drawing/2014/main" id="{4DCB8DE6-C1B1-79C4-9C14-24C12DA6EF5A}"/>
                  </a:ext>
                </a:extLst>
              </p:cNvPr>
              <p:cNvSpPr txBox="1">
                <a:spLocks noRot="1" noChangeAspect="1" noMove="1" noResize="1" noEditPoints="1" noAdjustHandles="1" noChangeArrowheads="1" noChangeShapeType="1" noTextEdit="1"/>
              </p:cNvSpPr>
              <p:nvPr/>
            </p:nvSpPr>
            <p:spPr>
              <a:xfrm>
                <a:off x="6384022" y="3429000"/>
                <a:ext cx="5412976" cy="369332"/>
              </a:xfrm>
              <a:prstGeom prst="rect">
                <a:avLst/>
              </a:prstGeom>
              <a:blipFill>
                <a:blip r:embed="rId9"/>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AC03087-327A-7D6B-375C-3AD2FC93583C}"/>
                  </a:ext>
                </a:extLst>
              </p:cNvPr>
              <p:cNvSpPr txBox="1"/>
              <p:nvPr/>
            </p:nvSpPr>
            <p:spPr>
              <a:xfrm>
                <a:off x="6433794" y="4046785"/>
                <a:ext cx="1346433" cy="9858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𝑖</m:t>
                                    </m:r>
                                  </m:sub>
                                  <m:sup>
                                    <m:r>
                                      <a:rPr lang="en-US" b="0" i="1" smtClean="0">
                                        <a:latin typeface="Cambria Math" panose="02040503050406030204" pitchFamily="18" charset="0"/>
                                      </a:rPr>
                                      <m:t>1</m:t>
                                    </m:r>
                                  </m:sup>
                                </m:sSubSup>
                              </m:e>
                            </m:mr>
                            <m:mr>
                              <m:e>
                                <m:r>
                                  <a:rPr lang="en-US" b="0" i="1" smtClean="0">
                                    <a:latin typeface="Cambria Math" panose="02040503050406030204" pitchFamily="18" charset="0"/>
                                  </a:rPr>
                                  <m:t>⋮</m:t>
                                </m:r>
                              </m:e>
                            </m:mr>
                            <m:m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𝑖</m:t>
                                    </m:r>
                                  </m:sub>
                                  <m:sup>
                                    <m:r>
                                      <a:rPr lang="en-US" b="0" i="1" smtClean="0">
                                        <a:latin typeface="Cambria Math" panose="02040503050406030204" pitchFamily="18" charset="0"/>
                                      </a:rPr>
                                      <m:t>21</m:t>
                                    </m:r>
                                  </m:sup>
                                </m:sSubSup>
                              </m:e>
                            </m:mr>
                          </m:m>
                        </m:e>
                      </m:d>
                    </m:oMath>
                  </m:oMathPara>
                </a14:m>
                <a:endParaRPr lang="en-US" dirty="0"/>
              </a:p>
            </p:txBody>
          </p:sp>
        </mc:Choice>
        <mc:Fallback xmlns="">
          <p:sp>
            <p:nvSpPr>
              <p:cNvPr id="11" name="TextBox 10">
                <a:extLst>
                  <a:ext uri="{FF2B5EF4-FFF2-40B4-BE49-F238E27FC236}">
                    <a16:creationId xmlns:a16="http://schemas.microsoft.com/office/drawing/2014/main" id="{0AC03087-327A-7D6B-375C-3AD2FC93583C}"/>
                  </a:ext>
                </a:extLst>
              </p:cNvPr>
              <p:cNvSpPr txBox="1">
                <a:spLocks noRot="1" noChangeAspect="1" noMove="1" noResize="1" noEditPoints="1" noAdjustHandles="1" noChangeArrowheads="1" noChangeShapeType="1" noTextEdit="1"/>
              </p:cNvSpPr>
              <p:nvPr/>
            </p:nvSpPr>
            <p:spPr>
              <a:xfrm>
                <a:off x="6433794" y="4046785"/>
                <a:ext cx="1346433" cy="98584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E679221-FA75-F509-50E1-17AF2B35B7D2}"/>
                  </a:ext>
                </a:extLst>
              </p:cNvPr>
              <p:cNvSpPr txBox="1"/>
              <p:nvPr/>
            </p:nvSpPr>
            <p:spPr>
              <a:xfrm>
                <a:off x="7711559" y="4085517"/>
                <a:ext cx="3538015" cy="7566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𝑖</m:t>
                          </m:r>
                        </m:sub>
                        <m:sup>
                          <m:r>
                            <a:rPr lang="en-US" b="0" i="1" smtClean="0">
                              <a:latin typeface="Cambria Math" panose="02040503050406030204" pitchFamily="18" charset="0"/>
                            </a:rPr>
                            <m:t>𝑗</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exp</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𝑗</m:t>
                              </m:r>
                              <m:r>
                                <a:rPr lang="en-US" b="0" i="1" smtClean="0">
                                  <a:latin typeface="Cambria Math" panose="02040503050406030204" pitchFamily="18" charset="0"/>
                                </a:rPr>
                                <m:t>.</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𝑗</m:t>
                              </m:r>
                            </m:sub>
                          </m:sSub>
                          <m:r>
                            <a:rPr lang="en-US" b="0" i="1" smtClean="0">
                              <a:latin typeface="Cambria Math" panose="02040503050406030204" pitchFamily="18" charset="0"/>
                            </a:rPr>
                            <m:t>)</m:t>
                          </m:r>
                        </m:num>
                        <m:den>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21</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𝑗</m:t>
                                          </m:r>
                                        </m:e>
                                        <m:sup>
                                          <m:r>
                                            <a:rPr lang="en-US" b="0" i="1" smtClean="0">
                                              <a:latin typeface="Cambria Math" panose="02040503050406030204" pitchFamily="18" charset="0"/>
                                            </a:rPr>
                                            <m:t>′</m:t>
                                          </m:r>
                                        </m:sup>
                                      </m:sSup>
                                      <m:r>
                                        <a:rPr lang="en-US" b="0" i="1" smtClean="0">
                                          <a:latin typeface="Cambria Math" panose="02040503050406030204" pitchFamily="18" charset="0"/>
                                        </a:rPr>
                                        <m:t>.</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e>
                              </m:fun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𝑗</m:t>
                                  </m:r>
                                  <m:r>
                                    <a:rPr lang="en-US" b="0" i="1" smtClean="0">
                                      <a:latin typeface="Cambria Math" panose="02040503050406030204" pitchFamily="18" charset="0"/>
                                    </a:rPr>
                                    <m:t>′</m:t>
                                  </m:r>
                                </m:sub>
                              </m:sSub>
                              <m:r>
                                <a:rPr lang="en-US" b="0" i="1" smtClean="0">
                                  <a:latin typeface="Cambria Math" panose="02040503050406030204" pitchFamily="18" charset="0"/>
                                </a:rPr>
                                <m:t>)</m:t>
                              </m:r>
                            </m:e>
                          </m:nary>
                        </m:den>
                      </m:f>
                    </m:oMath>
                  </m:oMathPara>
                </a14:m>
                <a:endParaRPr lang="en-US" dirty="0"/>
              </a:p>
            </p:txBody>
          </p:sp>
        </mc:Choice>
        <mc:Fallback xmlns="">
          <p:sp>
            <p:nvSpPr>
              <p:cNvPr id="12" name="TextBox 11">
                <a:extLst>
                  <a:ext uri="{FF2B5EF4-FFF2-40B4-BE49-F238E27FC236}">
                    <a16:creationId xmlns:a16="http://schemas.microsoft.com/office/drawing/2014/main" id="{7E679221-FA75-F509-50E1-17AF2B35B7D2}"/>
                  </a:ext>
                </a:extLst>
              </p:cNvPr>
              <p:cNvSpPr txBox="1">
                <a:spLocks noRot="1" noChangeAspect="1" noMove="1" noResize="1" noEditPoints="1" noAdjustHandles="1" noChangeArrowheads="1" noChangeShapeType="1" noTextEdit="1"/>
              </p:cNvSpPr>
              <p:nvPr/>
            </p:nvSpPr>
            <p:spPr>
              <a:xfrm>
                <a:off x="7711559" y="4085517"/>
                <a:ext cx="3538015" cy="75668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DC60BDD-242F-5A18-6359-68787ED538EB}"/>
                  </a:ext>
                </a:extLst>
              </p:cNvPr>
              <p:cNvSpPr txBox="1"/>
              <p:nvPr/>
            </p:nvSpPr>
            <p:spPr>
              <a:xfrm>
                <a:off x="6983835" y="4947461"/>
                <a:ext cx="3703739" cy="4382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𝑗</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𝑖</m:t>
                          </m:r>
                        </m:sub>
                        <m:sup>
                          <m:r>
                            <a:rPr lang="en-US" b="0" i="1" smtClean="0">
                              <a:latin typeface="Cambria Math" panose="02040503050406030204" pitchFamily="18" charset="0"/>
                            </a:rPr>
                            <m:t>𝑗</m:t>
                          </m:r>
                        </m:sup>
                      </m:sSubSup>
                    </m:oMath>
                  </m:oMathPara>
                </a14:m>
                <a:endParaRPr lang="en-US" dirty="0"/>
              </a:p>
            </p:txBody>
          </p:sp>
        </mc:Choice>
        <mc:Fallback xmlns="">
          <p:sp>
            <p:nvSpPr>
              <p:cNvPr id="13" name="TextBox 12">
                <a:extLst>
                  <a:ext uri="{FF2B5EF4-FFF2-40B4-BE49-F238E27FC236}">
                    <a16:creationId xmlns:a16="http://schemas.microsoft.com/office/drawing/2014/main" id="{7DC60BDD-242F-5A18-6359-68787ED538EB}"/>
                  </a:ext>
                </a:extLst>
              </p:cNvPr>
              <p:cNvSpPr txBox="1">
                <a:spLocks noRot="1" noChangeAspect="1" noMove="1" noResize="1" noEditPoints="1" noAdjustHandles="1" noChangeArrowheads="1" noChangeShapeType="1" noTextEdit="1"/>
              </p:cNvSpPr>
              <p:nvPr/>
            </p:nvSpPr>
            <p:spPr>
              <a:xfrm>
                <a:off x="6983835" y="4947461"/>
                <a:ext cx="3703739" cy="438262"/>
              </a:xfrm>
              <a:prstGeom prst="rect">
                <a:avLst/>
              </a:prstGeom>
              <a:blipFill>
                <a:blip r:embed="rId12"/>
                <a:stretch>
                  <a:fillRect b="-84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142ADE0-BB3F-EA6C-B1CD-04EBBF3EF2E0}"/>
                  </a:ext>
                </a:extLst>
              </p:cNvPr>
              <p:cNvSpPr txBox="1"/>
              <p:nvPr/>
            </p:nvSpPr>
            <p:spPr>
              <a:xfrm>
                <a:off x="3751932" y="5742875"/>
                <a:ext cx="8407910" cy="7087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rPr>
                        <m:t>𝒍</m:t>
                      </m:r>
                      <m:d>
                        <m:dPr>
                          <m:ctrlPr>
                            <a:rPr lang="en-US" b="1" i="1" smtClean="0">
                              <a:solidFill>
                                <a:srgbClr val="FF0000"/>
                              </a:solidFill>
                              <a:latin typeface="Cambria Math" panose="02040503050406030204" pitchFamily="18" charset="0"/>
                            </a:rPr>
                          </m:ctrlPr>
                        </m:dPr>
                        <m:e>
                          <m:r>
                            <a:rPr lang="en-US" b="1" i="1" smtClean="0">
                              <a:solidFill>
                                <a:srgbClr val="FF0000"/>
                              </a:solidFill>
                              <a:latin typeface="Cambria Math" panose="02040503050406030204" pitchFamily="18" charset="0"/>
                            </a:rPr>
                            <m:t>𝒙</m:t>
                          </m:r>
                        </m:e>
                      </m:d>
                      <m:r>
                        <a:rPr lang="en-US" b="1" i="1" smtClean="0">
                          <a:solidFill>
                            <a:srgbClr val="FF0000"/>
                          </a:solidFill>
                          <a:latin typeface="Cambria Math" panose="02040503050406030204" pitchFamily="18" charset="0"/>
                        </a:rPr>
                        <m:t>=</m:t>
                      </m:r>
                      <m:nary>
                        <m:naryPr>
                          <m:chr m:val="∑"/>
                          <m:limLoc m:val="subSup"/>
                          <m:ctrlPr>
                            <a:rPr lang="en-US" b="1" i="1" smtClean="0">
                              <a:solidFill>
                                <a:srgbClr val="FF0000"/>
                              </a:solidFill>
                              <a:latin typeface="Cambria Math" panose="02040503050406030204" pitchFamily="18" charset="0"/>
                            </a:rPr>
                          </m:ctrlPr>
                        </m:naryPr>
                        <m:sub>
                          <m:r>
                            <m:rPr>
                              <m:brk m:alnAt="25"/>
                            </m:rPr>
                            <a:rPr lang="en-US" b="1" i="1" smtClean="0">
                              <a:solidFill>
                                <a:srgbClr val="FF0000"/>
                              </a:solidFill>
                              <a:latin typeface="Cambria Math" panose="02040503050406030204" pitchFamily="18" charset="0"/>
                            </a:rPr>
                            <m:t>𝒊</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𝟐</m:t>
                          </m:r>
                        </m:sub>
                        <m:sup>
                          <m:r>
                            <a:rPr lang="en-US" b="1" i="1" smtClean="0">
                              <a:solidFill>
                                <a:srgbClr val="FF0000"/>
                              </a:solidFill>
                              <a:latin typeface="Cambria Math" panose="02040503050406030204" pitchFamily="18" charset="0"/>
                            </a:rPr>
                            <m:t>𝒏</m:t>
                          </m:r>
                        </m:sup>
                        <m:e>
                          <m:func>
                            <m:funcPr>
                              <m:ctrlPr>
                                <a:rPr lang="en-US" b="1" i="1" smtClean="0">
                                  <a:solidFill>
                                    <a:srgbClr val="FF0000"/>
                                  </a:solidFill>
                                  <a:latin typeface="Cambria Math" panose="02040503050406030204" pitchFamily="18" charset="0"/>
                                </a:rPr>
                              </m:ctrlPr>
                            </m:funcPr>
                            <m:fName>
                              <m:r>
                                <a:rPr lang="en-US" b="1" i="0" smtClean="0">
                                  <a:solidFill>
                                    <a:srgbClr val="FF0000"/>
                                  </a:solidFill>
                                  <a:latin typeface="Cambria Math" panose="02040503050406030204" pitchFamily="18" charset="0"/>
                                </a:rPr>
                                <m:t>𝐥𝐨𝐠</m:t>
                              </m:r>
                            </m:fName>
                            <m:e>
                              <m:r>
                                <a:rPr lang="en-US" b="1" i="1" smtClean="0">
                                  <a:solidFill>
                                    <a:srgbClr val="FF0000"/>
                                  </a:solidFill>
                                  <a:latin typeface="Cambria Math" panose="02040503050406030204" pitchFamily="18" charset="0"/>
                                </a:rPr>
                                <m:t>𝑷</m:t>
                              </m:r>
                              <m:d>
                                <m:dPr>
                                  <m:ctrlPr>
                                    <a:rPr lang="en-US" b="1" i="1" smtClean="0">
                                      <a:solidFill>
                                        <a:srgbClr val="FF0000"/>
                                      </a:solidFill>
                                      <a:latin typeface="Cambria Math" panose="02040503050406030204" pitchFamily="18" charset="0"/>
                                    </a:rPr>
                                  </m:ctrlPr>
                                </m:dPr>
                                <m:e>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𝒙</m:t>
                                      </m:r>
                                    </m:e>
                                    <m:sub>
                                      <m:r>
                                        <a:rPr lang="en-US" b="1" i="1" smtClean="0">
                                          <a:solidFill>
                                            <a:srgbClr val="FF0000"/>
                                          </a:solidFill>
                                          <a:latin typeface="Cambria Math" panose="02040503050406030204" pitchFamily="18" charset="0"/>
                                        </a:rPr>
                                        <m:t>𝒊</m:t>
                                      </m:r>
                                    </m:sub>
                                  </m:sSub>
                                  <m:r>
                                    <a:rPr lang="en-US" b="1" i="1" smtClean="0">
                                      <a:solidFill>
                                        <a:srgbClr val="FF0000"/>
                                      </a:solidFill>
                                      <a:latin typeface="Cambria Math" panose="02040503050406030204" pitchFamily="18" charset="0"/>
                                    </a:rPr>
                                    <m:t>=</m:t>
                                  </m:r>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𝒂</m:t>
                                      </m:r>
                                    </m:e>
                                    <m:sub>
                                      <m:r>
                                        <a:rPr lang="en-US" b="1" i="1" smtClean="0">
                                          <a:solidFill>
                                            <a:srgbClr val="FF0000"/>
                                          </a:solidFill>
                                          <a:latin typeface="Cambria Math" panose="02040503050406030204" pitchFamily="18" charset="0"/>
                                        </a:rPr>
                                        <m:t>𝒋</m:t>
                                      </m:r>
                                    </m:sub>
                                  </m:sSub>
                                </m:e>
                              </m:d>
                              <m:r>
                                <a:rPr lang="en-US" b="1" i="1" smtClean="0">
                                  <a:solidFill>
                                    <a:srgbClr val="FF0000"/>
                                  </a:solidFill>
                                  <a:latin typeface="Cambria Math" panose="02040503050406030204" pitchFamily="18" charset="0"/>
                                </a:rPr>
                                <m:t>=</m:t>
                              </m:r>
                              <m:nary>
                                <m:naryPr>
                                  <m:chr m:val="∑"/>
                                  <m:limLoc m:val="subSup"/>
                                  <m:ctrlPr>
                                    <a:rPr lang="en-US" b="1" i="1" smtClean="0">
                                      <a:solidFill>
                                        <a:srgbClr val="FF0000"/>
                                      </a:solidFill>
                                      <a:latin typeface="Cambria Math" panose="02040503050406030204" pitchFamily="18" charset="0"/>
                                    </a:rPr>
                                  </m:ctrlPr>
                                </m:naryPr>
                                <m:sub>
                                  <m:r>
                                    <m:rPr>
                                      <m:brk m:alnAt="25"/>
                                    </m:rPr>
                                    <a:rPr lang="en-US" b="1" i="1" smtClean="0">
                                      <a:solidFill>
                                        <a:srgbClr val="FF0000"/>
                                      </a:solidFill>
                                      <a:latin typeface="Cambria Math" panose="02040503050406030204" pitchFamily="18" charset="0"/>
                                    </a:rPr>
                                    <m:t>𝒊</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𝟐</m:t>
                                  </m:r>
                                </m:sub>
                                <m:sup>
                                  <m:r>
                                    <a:rPr lang="en-US" b="1" i="1" smtClean="0">
                                      <a:solidFill>
                                        <a:srgbClr val="FF0000"/>
                                      </a:solidFill>
                                      <a:latin typeface="Cambria Math" panose="02040503050406030204" pitchFamily="18" charset="0"/>
                                    </a:rPr>
                                    <m:t>𝒏</m:t>
                                  </m:r>
                                </m:sup>
                                <m:e>
                                  <m:d>
                                    <m:dPr>
                                      <m:begChr m:val="["/>
                                      <m:endChr m:val="]"/>
                                      <m:ctrlPr>
                                        <a:rPr lang="en-US" b="1" i="1" smtClean="0">
                                          <a:solidFill>
                                            <a:srgbClr val="FF0000"/>
                                          </a:solidFill>
                                          <a:latin typeface="Cambria Math" panose="02040503050406030204" pitchFamily="18" charset="0"/>
                                        </a:rPr>
                                      </m:ctrlPr>
                                    </m:dPr>
                                    <m:e>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𝑾</m:t>
                                          </m:r>
                                        </m:e>
                                        <m:sub>
                                          <m:r>
                                            <a:rPr lang="en-US" b="1" i="1" smtClean="0">
                                              <a:solidFill>
                                                <a:srgbClr val="FF0000"/>
                                              </a:solidFill>
                                              <a:latin typeface="Cambria Math" panose="02040503050406030204" pitchFamily="18" charset="0"/>
                                            </a:rPr>
                                            <m:t>𝒋</m:t>
                                          </m:r>
                                          <m:r>
                                            <a:rPr lang="en-US" b="1" i="1" smtClean="0">
                                              <a:solidFill>
                                                <a:srgbClr val="FF0000"/>
                                              </a:solidFill>
                                              <a:latin typeface="Cambria Math" panose="02040503050406030204" pitchFamily="18" charset="0"/>
                                            </a:rPr>
                                            <m:t> .</m:t>
                                          </m:r>
                                        </m:sub>
                                      </m:sSub>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𝒛</m:t>
                                          </m:r>
                                        </m:e>
                                        <m:sub>
                                          <m:r>
                                            <a:rPr lang="en-US" b="1" i="1" smtClean="0">
                                              <a:solidFill>
                                                <a:srgbClr val="FF0000"/>
                                              </a:solidFill>
                                              <a:latin typeface="Cambria Math" panose="02040503050406030204" pitchFamily="18" charset="0"/>
                                            </a:rPr>
                                            <m:t>𝒊</m:t>
                                          </m:r>
                                        </m:sub>
                                      </m:sSub>
                                      <m:r>
                                        <a:rPr lang="en-US" b="1" i="1" smtClean="0">
                                          <a:solidFill>
                                            <a:srgbClr val="FF0000"/>
                                          </a:solidFill>
                                          <a:latin typeface="Cambria Math" panose="02040503050406030204" pitchFamily="18" charset="0"/>
                                        </a:rPr>
                                        <m:t>+</m:t>
                                      </m:r>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𝒃</m:t>
                                          </m:r>
                                        </m:e>
                                        <m:sub>
                                          <m:r>
                                            <a:rPr lang="en-US" b="1" i="1" smtClean="0">
                                              <a:solidFill>
                                                <a:srgbClr val="FF0000"/>
                                              </a:solidFill>
                                              <a:latin typeface="Cambria Math" panose="02040503050406030204" pitchFamily="18" charset="0"/>
                                            </a:rPr>
                                            <m:t>𝒋</m:t>
                                          </m:r>
                                        </m:sub>
                                      </m:sSub>
                                      <m:r>
                                        <a:rPr lang="en-US" b="1" i="1" smtClean="0">
                                          <a:solidFill>
                                            <a:srgbClr val="FF0000"/>
                                          </a:solidFill>
                                          <a:latin typeface="Cambria Math" panose="02040503050406030204" pitchFamily="18" charset="0"/>
                                        </a:rPr>
                                        <m:t>−</m:t>
                                      </m:r>
                                      <m:func>
                                        <m:funcPr>
                                          <m:ctrlPr>
                                            <a:rPr lang="en-US" b="1" i="1" smtClean="0">
                                              <a:solidFill>
                                                <a:srgbClr val="FF0000"/>
                                              </a:solidFill>
                                              <a:latin typeface="Cambria Math" panose="02040503050406030204" pitchFamily="18" charset="0"/>
                                            </a:rPr>
                                          </m:ctrlPr>
                                        </m:funcPr>
                                        <m:fName>
                                          <m:r>
                                            <a:rPr lang="en-US" b="1" i="0" smtClean="0">
                                              <a:solidFill>
                                                <a:srgbClr val="FF0000"/>
                                              </a:solidFill>
                                              <a:latin typeface="Cambria Math" panose="02040503050406030204" pitchFamily="18" charset="0"/>
                                            </a:rPr>
                                            <m:t>𝐥𝐨𝐠</m:t>
                                          </m:r>
                                        </m:fName>
                                        <m:e>
                                          <m:nary>
                                            <m:naryPr>
                                              <m:chr m:val="∑"/>
                                              <m:limLoc m:val="subSup"/>
                                              <m:ctrlPr>
                                                <a:rPr lang="en-US" b="1" i="1" smtClean="0">
                                                  <a:solidFill>
                                                    <a:srgbClr val="FF0000"/>
                                                  </a:solidFill>
                                                  <a:latin typeface="Cambria Math" panose="02040503050406030204" pitchFamily="18" charset="0"/>
                                                </a:rPr>
                                              </m:ctrlPr>
                                            </m:naryPr>
                                            <m:sub>
                                              <m:r>
                                                <m:rPr>
                                                  <m:brk m:alnAt="25"/>
                                                </m:rPr>
                                                <a:rPr lang="en-US" b="1" i="1" smtClean="0">
                                                  <a:solidFill>
                                                    <a:srgbClr val="FF0000"/>
                                                  </a:solidFill>
                                                  <a:latin typeface="Cambria Math" panose="02040503050406030204" pitchFamily="18" charset="0"/>
                                                </a:rPr>
                                                <m:t>𝒋</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𝟏</m:t>
                                              </m:r>
                                            </m:sub>
                                            <m:sup>
                                              <m:r>
                                                <a:rPr lang="en-US" b="1" i="1" smtClean="0">
                                                  <a:solidFill>
                                                    <a:srgbClr val="FF0000"/>
                                                  </a:solidFill>
                                                  <a:latin typeface="Cambria Math" panose="02040503050406030204" pitchFamily="18" charset="0"/>
                                                </a:rPr>
                                                <m:t>𝟐𝟏</m:t>
                                              </m:r>
                                            </m:sup>
                                            <m:e>
                                              <m:func>
                                                <m:funcPr>
                                                  <m:ctrlPr>
                                                    <a:rPr lang="en-US" b="1" i="1" smtClean="0">
                                                      <a:solidFill>
                                                        <a:srgbClr val="FF0000"/>
                                                      </a:solidFill>
                                                      <a:latin typeface="Cambria Math" panose="02040503050406030204" pitchFamily="18" charset="0"/>
                                                    </a:rPr>
                                                  </m:ctrlPr>
                                                </m:funcPr>
                                                <m:fName>
                                                  <m:r>
                                                    <a:rPr lang="en-US" b="1" i="0" smtClean="0">
                                                      <a:solidFill>
                                                        <a:srgbClr val="FF0000"/>
                                                      </a:solidFill>
                                                      <a:latin typeface="Cambria Math" panose="02040503050406030204" pitchFamily="18" charset="0"/>
                                                    </a:rPr>
                                                    <m:t>𝐞𝐱𝐩</m:t>
                                                  </m:r>
                                                </m:fName>
                                                <m:e>
                                                  <m:r>
                                                    <a:rPr lang="en-US" b="1" i="1" smtClean="0">
                                                      <a:solidFill>
                                                        <a:srgbClr val="FF0000"/>
                                                      </a:solidFill>
                                                      <a:latin typeface="Cambria Math" panose="02040503050406030204" pitchFamily="18" charset="0"/>
                                                    </a:rPr>
                                                    <m:t>(</m:t>
                                                  </m:r>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𝑾</m:t>
                                                      </m:r>
                                                    </m:e>
                                                    <m:sub>
                                                      <m:sSup>
                                                        <m:sSupPr>
                                                          <m:ctrlPr>
                                                            <a:rPr lang="en-US" b="1" i="1" smtClean="0">
                                                              <a:solidFill>
                                                                <a:srgbClr val="FF0000"/>
                                                              </a:solidFill>
                                                              <a:latin typeface="Cambria Math" panose="02040503050406030204" pitchFamily="18" charset="0"/>
                                                            </a:rPr>
                                                          </m:ctrlPr>
                                                        </m:sSupPr>
                                                        <m:e>
                                                          <m:r>
                                                            <a:rPr lang="en-US" b="1" i="1" smtClean="0">
                                                              <a:solidFill>
                                                                <a:srgbClr val="FF0000"/>
                                                              </a:solidFill>
                                                              <a:latin typeface="Cambria Math" panose="02040503050406030204" pitchFamily="18" charset="0"/>
                                                            </a:rPr>
                                                            <m:t>𝒋</m:t>
                                                          </m:r>
                                                        </m:e>
                                                        <m:sup>
                                                          <m:r>
                                                            <a:rPr lang="en-US" b="1" i="1" smtClean="0">
                                                              <a:solidFill>
                                                                <a:srgbClr val="FF0000"/>
                                                              </a:solidFill>
                                                              <a:latin typeface="Cambria Math" panose="02040503050406030204" pitchFamily="18" charset="0"/>
                                                            </a:rPr>
                                                            <m:t>′</m:t>
                                                          </m:r>
                                                        </m:sup>
                                                      </m:sSup>
                                                      <m:r>
                                                        <a:rPr lang="en-US" b="1" i="1" smtClean="0">
                                                          <a:solidFill>
                                                            <a:srgbClr val="FF0000"/>
                                                          </a:solidFill>
                                                          <a:latin typeface="Cambria Math" panose="02040503050406030204" pitchFamily="18" charset="0"/>
                                                        </a:rPr>
                                                        <m:t>.</m:t>
                                                      </m:r>
                                                    </m:sub>
                                                  </m:sSub>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𝒛</m:t>
                                                      </m:r>
                                                    </m:e>
                                                    <m:sub>
                                                      <m:r>
                                                        <a:rPr lang="en-US" b="1" i="1" smtClean="0">
                                                          <a:solidFill>
                                                            <a:srgbClr val="FF0000"/>
                                                          </a:solidFill>
                                                          <a:latin typeface="Cambria Math" panose="02040503050406030204" pitchFamily="18" charset="0"/>
                                                        </a:rPr>
                                                        <m:t>𝒊</m:t>
                                                      </m:r>
                                                    </m:sub>
                                                  </m:sSub>
                                                </m:e>
                                              </m:func>
                                              <m:r>
                                                <a:rPr lang="en-US" b="1" i="1" smtClean="0">
                                                  <a:solidFill>
                                                    <a:srgbClr val="FF0000"/>
                                                  </a:solidFill>
                                                  <a:latin typeface="Cambria Math" panose="02040503050406030204" pitchFamily="18" charset="0"/>
                                                </a:rPr>
                                                <m:t>+</m:t>
                                              </m:r>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𝒃</m:t>
                                                  </m:r>
                                                </m:e>
                                                <m:sub>
                                                  <m:r>
                                                    <a:rPr lang="en-US" b="1" i="1" smtClean="0">
                                                      <a:solidFill>
                                                        <a:srgbClr val="FF0000"/>
                                                      </a:solidFill>
                                                      <a:latin typeface="Cambria Math" panose="02040503050406030204" pitchFamily="18" charset="0"/>
                                                    </a:rPr>
                                                    <m:t>𝒋</m:t>
                                                  </m:r>
                                                  <m:r>
                                                    <a:rPr lang="en-US" b="1" i="1" smtClean="0">
                                                      <a:solidFill>
                                                        <a:srgbClr val="FF0000"/>
                                                      </a:solidFill>
                                                      <a:latin typeface="Cambria Math" panose="02040503050406030204" pitchFamily="18" charset="0"/>
                                                    </a:rPr>
                                                    <m:t>′</m:t>
                                                  </m:r>
                                                </m:sub>
                                              </m:sSub>
                                            </m:e>
                                          </m:nary>
                                        </m:e>
                                      </m:func>
                                    </m:e>
                                  </m:d>
                                </m:e>
                              </m:nary>
                            </m:e>
                          </m:func>
                        </m:e>
                      </m:nary>
                    </m:oMath>
                  </m:oMathPara>
                </a14:m>
                <a:endParaRPr lang="en-US" b="1" dirty="0">
                  <a:solidFill>
                    <a:srgbClr val="FF0000"/>
                  </a:solidFill>
                </a:endParaRPr>
              </a:p>
            </p:txBody>
          </p:sp>
        </mc:Choice>
        <mc:Fallback xmlns="">
          <p:sp>
            <p:nvSpPr>
              <p:cNvPr id="14" name="TextBox 13">
                <a:extLst>
                  <a:ext uri="{FF2B5EF4-FFF2-40B4-BE49-F238E27FC236}">
                    <a16:creationId xmlns:a16="http://schemas.microsoft.com/office/drawing/2014/main" id="{3142ADE0-BB3F-EA6C-B1CD-04EBBF3EF2E0}"/>
                  </a:ext>
                </a:extLst>
              </p:cNvPr>
              <p:cNvSpPr txBox="1">
                <a:spLocks noRot="1" noChangeAspect="1" noMove="1" noResize="1" noEditPoints="1" noAdjustHandles="1" noChangeArrowheads="1" noChangeShapeType="1" noTextEdit="1"/>
              </p:cNvSpPr>
              <p:nvPr/>
            </p:nvSpPr>
            <p:spPr>
              <a:xfrm>
                <a:off x="3751932" y="5742875"/>
                <a:ext cx="8407910" cy="708720"/>
              </a:xfrm>
              <a:prstGeom prst="rect">
                <a:avLst/>
              </a:prstGeom>
              <a:blipFill>
                <a:blip r:embed="rId13"/>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52CFCFAE-E5FF-4868-FEB2-FD898F33971A}"/>
              </a:ext>
            </a:extLst>
          </p:cNvPr>
          <p:cNvSpPr txBox="1"/>
          <p:nvPr/>
        </p:nvSpPr>
        <p:spPr>
          <a:xfrm>
            <a:off x="4396859" y="5374548"/>
            <a:ext cx="6096698" cy="461665"/>
          </a:xfrm>
          <a:prstGeom prst="rect">
            <a:avLst/>
          </a:prstGeom>
          <a:noFill/>
        </p:spPr>
        <p:txBody>
          <a:bodyPr wrap="square">
            <a:spAutoFit/>
          </a:bodyPr>
          <a:lstStyle/>
          <a:p>
            <a:r>
              <a:rPr lang="en-US" sz="2400" b="1" i="0" u="none" strike="noStrike" baseline="0" dirty="0">
                <a:solidFill>
                  <a:srgbClr val="FF0000"/>
                </a:solidFill>
                <a:latin typeface="TimesNewRomanPSMT"/>
              </a:rPr>
              <a:t>The log-likelihood of a variant:</a:t>
            </a:r>
            <a:endParaRPr lang="en-US" sz="2400" b="1" dirty="0">
              <a:solidFill>
                <a:srgbClr val="FF0000"/>
              </a:solidFill>
            </a:endParaRPr>
          </a:p>
        </p:txBody>
      </p:sp>
      <p:sp>
        <p:nvSpPr>
          <p:cNvPr id="17" name="TextBox 16">
            <a:extLst>
              <a:ext uri="{FF2B5EF4-FFF2-40B4-BE49-F238E27FC236}">
                <a16:creationId xmlns:a16="http://schemas.microsoft.com/office/drawing/2014/main" id="{40E8AD07-04BA-282A-B1B7-9CF05C7C1BEB}"/>
              </a:ext>
            </a:extLst>
          </p:cNvPr>
          <p:cNvSpPr txBox="1"/>
          <p:nvPr/>
        </p:nvSpPr>
        <p:spPr>
          <a:xfrm>
            <a:off x="3222612" y="-41608"/>
            <a:ext cx="7150926" cy="584775"/>
          </a:xfrm>
          <a:prstGeom prst="rect">
            <a:avLst/>
          </a:prstGeom>
          <a:noFill/>
        </p:spPr>
        <p:txBody>
          <a:bodyPr wrap="square">
            <a:spAutoFit/>
          </a:bodyPr>
          <a:lstStyle/>
          <a:p>
            <a:r>
              <a:rPr lang="en-US" sz="3200" b="1" dirty="0">
                <a:solidFill>
                  <a:srgbClr val="FF0000"/>
                </a:solidFill>
                <a:latin typeface="Arial" panose="020B0604020202020204" pitchFamily="34" charset="0"/>
                <a:cs typeface="Arial" panose="020B0604020202020204" pitchFamily="34" charset="0"/>
              </a:rPr>
              <a:t>1.1.7.4. Implementation of  EWS</a:t>
            </a:r>
          </a:p>
        </p:txBody>
      </p:sp>
    </p:spTree>
    <p:extLst>
      <p:ext uri="{BB962C8B-B14F-4D97-AF65-F5344CB8AC3E}">
        <p14:creationId xmlns:p14="http://schemas.microsoft.com/office/powerpoint/2010/main" val="291231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24D844-DA2A-42D4-3068-0B899B652595}"/>
              </a:ext>
            </a:extLst>
          </p:cNvPr>
          <p:cNvSpPr txBox="1"/>
          <p:nvPr/>
        </p:nvSpPr>
        <p:spPr>
          <a:xfrm>
            <a:off x="1078345" y="2397948"/>
            <a:ext cx="10164619" cy="2062103"/>
          </a:xfrm>
          <a:prstGeom prst="rect">
            <a:avLst/>
          </a:prstGeom>
          <a:noFill/>
        </p:spPr>
        <p:txBody>
          <a:bodyPr wrap="square" rtlCol="0">
            <a:spAutoFit/>
          </a:bodyPr>
          <a:lstStyle/>
          <a:p>
            <a:pPr marL="285750" indent="-285750">
              <a:buFont typeface="Arial" panose="020B0604020202020204" pitchFamily="34" charset="0"/>
              <a:buChar char="•"/>
            </a:pPr>
            <a:r>
              <a:rPr lang="en-US" sz="3200" b="1" dirty="0">
                <a:solidFill>
                  <a:srgbClr val="FF0000"/>
                </a:solidFill>
              </a:rPr>
              <a:t>Introduction 1</a:t>
            </a:r>
            <a:r>
              <a:rPr lang="en-US" sz="3200" b="1" dirty="0"/>
              <a:t>  Embedding</a:t>
            </a:r>
          </a:p>
          <a:p>
            <a:pPr marL="285750" indent="-285750">
              <a:buFont typeface="Arial" panose="020B0604020202020204" pitchFamily="34" charset="0"/>
              <a:buChar char="•"/>
            </a:pPr>
            <a:r>
              <a:rPr lang="en-US" sz="3200" b="1" dirty="0">
                <a:solidFill>
                  <a:srgbClr val="FF0000"/>
                </a:solidFill>
              </a:rPr>
              <a:t>Introduction 2  </a:t>
            </a:r>
            <a:r>
              <a:rPr lang="en-US" sz="3200" b="1" dirty="0"/>
              <a:t>Genomics, Molecular, Protein and Biomedical Data Analysis in Manifolds</a:t>
            </a:r>
          </a:p>
          <a:p>
            <a:pPr marL="285750" indent="-285750">
              <a:buFont typeface="Arial" panose="020B0604020202020204" pitchFamily="34" charset="0"/>
              <a:buChar char="•"/>
            </a:pPr>
            <a:r>
              <a:rPr lang="en-US" sz="3200" b="1" dirty="0">
                <a:solidFill>
                  <a:srgbClr val="FF0000"/>
                </a:solidFill>
              </a:rPr>
              <a:t>Introduction 3</a:t>
            </a:r>
            <a:r>
              <a:rPr lang="en-US" sz="3200" b="1" dirty="0"/>
              <a:t>  Manifold Statistics and Optimization</a:t>
            </a:r>
          </a:p>
        </p:txBody>
      </p:sp>
    </p:spTree>
    <p:extLst>
      <p:ext uri="{BB962C8B-B14F-4D97-AF65-F5344CB8AC3E}">
        <p14:creationId xmlns:p14="http://schemas.microsoft.com/office/powerpoint/2010/main" val="19016954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EE8C5C-6B3E-25FD-0447-083B48E227D2}"/>
              </a:ext>
            </a:extLst>
          </p:cNvPr>
          <p:cNvPicPr>
            <a:picLocks noChangeAspect="1"/>
          </p:cNvPicPr>
          <p:nvPr/>
        </p:nvPicPr>
        <p:blipFill>
          <a:blip r:embed="rId2"/>
          <a:stretch>
            <a:fillRect/>
          </a:stretch>
        </p:blipFill>
        <p:spPr>
          <a:xfrm>
            <a:off x="615349" y="721454"/>
            <a:ext cx="11046208" cy="5457038"/>
          </a:xfrm>
          <a:prstGeom prst="rect">
            <a:avLst/>
          </a:prstGeom>
        </p:spPr>
      </p:pic>
      <p:sp>
        <p:nvSpPr>
          <p:cNvPr id="4" name="TextBox 3">
            <a:extLst>
              <a:ext uri="{FF2B5EF4-FFF2-40B4-BE49-F238E27FC236}">
                <a16:creationId xmlns:a16="http://schemas.microsoft.com/office/drawing/2014/main" id="{415A2B9D-3831-DC4C-09D8-914E4C2A5DFD}"/>
              </a:ext>
            </a:extLst>
          </p:cNvPr>
          <p:cNvSpPr txBox="1"/>
          <p:nvPr/>
        </p:nvSpPr>
        <p:spPr>
          <a:xfrm>
            <a:off x="2918691" y="58170"/>
            <a:ext cx="7633854" cy="584775"/>
          </a:xfrm>
          <a:prstGeom prst="rect">
            <a:avLst/>
          </a:prstGeom>
          <a:noFill/>
        </p:spPr>
        <p:txBody>
          <a:bodyPr wrap="square">
            <a:spAutoFit/>
          </a:bodyPr>
          <a:lstStyle/>
          <a:p>
            <a:r>
              <a:rPr lang="en-US" sz="3200" b="1" dirty="0">
                <a:solidFill>
                  <a:srgbClr val="FF0000"/>
                </a:solidFill>
                <a:latin typeface="Arial" panose="020B0604020202020204" pitchFamily="34" charset="0"/>
                <a:cs typeface="Arial" panose="020B0604020202020204" pitchFamily="34" charset="0"/>
              </a:rPr>
              <a:t>1.1.7.4. Implementation of  EWS</a:t>
            </a:r>
          </a:p>
        </p:txBody>
      </p:sp>
    </p:spTree>
    <p:extLst>
      <p:ext uri="{BB962C8B-B14F-4D97-AF65-F5344CB8AC3E}">
        <p14:creationId xmlns:p14="http://schemas.microsoft.com/office/powerpoint/2010/main" val="8813683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8AD5E9-0070-2CF8-EBB2-BC7BA493C2C4}"/>
              </a:ext>
            </a:extLst>
          </p:cNvPr>
          <p:cNvSpPr txBox="1"/>
          <p:nvPr/>
        </p:nvSpPr>
        <p:spPr>
          <a:xfrm>
            <a:off x="1197977" y="1361265"/>
            <a:ext cx="10906913" cy="523220"/>
          </a:xfrm>
          <a:prstGeom prst="rect">
            <a:avLst/>
          </a:prstGeom>
          <a:noFill/>
        </p:spPr>
        <p:txBody>
          <a:bodyPr wrap="square">
            <a:spAutoFit/>
          </a:bodyPr>
          <a:lstStyle/>
          <a:p>
            <a:r>
              <a:rPr lang="en-US" sz="2800" b="1" dirty="0">
                <a:solidFill>
                  <a:srgbClr val="FF0000"/>
                </a:solidFill>
                <a:latin typeface="Arial" panose="020B0604020202020204" pitchFamily="34" charset="0"/>
                <a:cs typeface="Arial" panose="020B0604020202020204" pitchFamily="34" charset="0"/>
              </a:rPr>
              <a:t>F</a:t>
            </a:r>
            <a:r>
              <a:rPr lang="en-US" sz="2800" b="1" i="0" u="none" strike="noStrike" baseline="0" dirty="0">
                <a:solidFill>
                  <a:srgbClr val="FF0000"/>
                </a:solidFill>
                <a:latin typeface="Arial" panose="020B0604020202020204" pitchFamily="34" charset="0"/>
                <a:cs typeface="Arial" panose="020B0604020202020204" pitchFamily="34" charset="0"/>
              </a:rPr>
              <a:t>ull </a:t>
            </a:r>
            <a:r>
              <a:rPr lang="en-US" sz="2800" b="1" dirty="0">
                <a:solidFill>
                  <a:srgbClr val="FF0000"/>
                </a:solidFill>
                <a:latin typeface="Arial" panose="020B0604020202020204" pitchFamily="34" charset="0"/>
                <a:cs typeface="Arial" panose="020B0604020202020204" pitchFamily="34" charset="0"/>
              </a:rPr>
              <a:t>T</a:t>
            </a:r>
            <a:r>
              <a:rPr lang="en-US" sz="2800" b="1" i="0" u="none" strike="noStrike" baseline="0" dirty="0">
                <a:solidFill>
                  <a:srgbClr val="FF0000"/>
                </a:solidFill>
                <a:latin typeface="Arial" panose="020B0604020202020204" pitchFamily="34" charset="0"/>
                <a:cs typeface="Arial" panose="020B0604020202020204" pitchFamily="34" charset="0"/>
              </a:rPr>
              <a:t>ransmissibility </a:t>
            </a:r>
            <a:r>
              <a:rPr lang="en-US" sz="2800" b="1" dirty="0">
                <a:solidFill>
                  <a:srgbClr val="FF0000"/>
                </a:solidFill>
                <a:latin typeface="Arial" panose="020B0604020202020204" pitchFamily="34" charset="0"/>
                <a:cs typeface="Arial" panose="020B0604020202020204" pitchFamily="34" charset="0"/>
              </a:rPr>
              <a:t>P</a:t>
            </a:r>
            <a:r>
              <a:rPr lang="en-US" sz="2800" b="1" i="0" u="none" strike="noStrike" baseline="0" dirty="0">
                <a:solidFill>
                  <a:srgbClr val="FF0000"/>
                </a:solidFill>
                <a:latin typeface="Arial" panose="020B0604020202020204" pitchFamily="34" charset="0"/>
                <a:cs typeface="Arial" panose="020B0604020202020204" pitchFamily="34" charset="0"/>
              </a:rPr>
              <a:t>otential of the Virus (</a:t>
            </a:r>
            <a:r>
              <a:rPr lang="en-US" sz="2800" b="1" i="1" dirty="0">
                <a:solidFill>
                  <a:srgbClr val="FF0000"/>
                </a:solidFill>
                <a:latin typeface="Arial" panose="020B0604020202020204" pitchFamily="34" charset="0"/>
                <a:cs typeface="Arial" panose="020B0604020202020204" pitchFamily="34" charset="0"/>
              </a:rPr>
              <a:t>F</a:t>
            </a:r>
            <a:r>
              <a:rPr lang="en-US" sz="2800" b="1" i="1" u="none" strike="noStrike" baseline="0" dirty="0">
                <a:solidFill>
                  <a:srgbClr val="FF0000"/>
                </a:solidFill>
                <a:latin typeface="Arial" panose="020B0604020202020204" pitchFamily="34" charset="0"/>
                <a:cs typeface="Arial" panose="020B0604020202020204" pitchFamily="34" charset="0"/>
              </a:rPr>
              <a:t>itness</a:t>
            </a:r>
            <a:r>
              <a:rPr lang="en-US" sz="2800" b="1" i="0" u="none" strike="noStrike" baseline="0" dirty="0">
                <a:solidFill>
                  <a:srgbClr val="FF0000"/>
                </a:solidFill>
                <a:latin typeface="Arial" panose="020B0604020202020204" pitchFamily="34" charset="0"/>
                <a:cs typeface="Arial" panose="020B0604020202020204" pitchFamily="34" charset="0"/>
              </a:rPr>
              <a:t>)</a:t>
            </a:r>
            <a:endParaRPr lang="en-US" sz="2800" b="1" dirty="0">
              <a:solidFill>
                <a:srgbClr val="FF0000"/>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78D8DD8D-DF0D-8782-97FD-6A89A38BF27E}"/>
              </a:ext>
            </a:extLst>
          </p:cNvPr>
          <p:cNvSpPr txBox="1"/>
          <p:nvPr/>
        </p:nvSpPr>
        <p:spPr>
          <a:xfrm>
            <a:off x="1102104" y="2040433"/>
            <a:ext cx="7702142" cy="2862322"/>
          </a:xfrm>
          <a:prstGeom prst="rect">
            <a:avLst/>
          </a:prstGeom>
          <a:noFill/>
        </p:spPr>
        <p:txBody>
          <a:bodyPr wrap="square">
            <a:spAutoFit/>
          </a:bodyPr>
          <a:lstStyle/>
          <a:p>
            <a:pPr marL="285750" indent="-285750">
              <a:buFont typeface="Arial" panose="020B0604020202020204" pitchFamily="34" charset="0"/>
              <a:buChar char="•"/>
            </a:pPr>
            <a:r>
              <a:rPr lang="en-US" sz="2800" b="1" i="1" u="none" strike="noStrike" baseline="0" dirty="0">
                <a:solidFill>
                  <a:srgbClr val="00B050"/>
                </a:solidFill>
                <a:latin typeface="TimesNewRomanPS-ItalicMT"/>
              </a:rPr>
              <a:t>ACE2 </a:t>
            </a:r>
            <a:r>
              <a:rPr lang="en-US" sz="2800" b="1" u="none" strike="noStrike" baseline="0" dirty="0">
                <a:solidFill>
                  <a:srgbClr val="00B050"/>
                </a:solidFill>
                <a:latin typeface="Times New Roman" panose="02020603050405020304" pitchFamily="18" charset="0"/>
                <a:cs typeface="Times New Roman" panose="02020603050405020304" pitchFamily="18" charset="0"/>
              </a:rPr>
              <a:t>binding score</a:t>
            </a:r>
            <a:r>
              <a:rPr lang="en-US" sz="2800" b="1" u="none" strike="noStrike" baseline="0" dirty="0">
                <a:latin typeface="Times New Roman" panose="02020603050405020304" pitchFamily="18" charset="0"/>
                <a:cs typeface="Times New Roman" panose="02020603050405020304" pitchFamily="18" charset="0"/>
              </a:rPr>
              <a:t>: impact of sets of mutations on the binding affinity of the variant S protein to the human ACE2 receptor</a:t>
            </a:r>
            <a:endParaRPr lang="en-US" sz="28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3200" b="1" dirty="0">
                <a:solidFill>
                  <a:srgbClr val="00B050"/>
                </a:solidFill>
                <a:latin typeface="Times New Roman" panose="02020603050405020304" pitchFamily="18" charset="0"/>
                <a:cs typeface="Times New Roman" panose="02020603050405020304" pitchFamily="18" charset="0"/>
              </a:rPr>
              <a:t>C</a:t>
            </a:r>
            <a:r>
              <a:rPr lang="en-US" sz="3200" b="1" u="none" strike="noStrike" baseline="0" dirty="0">
                <a:solidFill>
                  <a:srgbClr val="00B050"/>
                </a:solidFill>
                <a:latin typeface="Times New Roman" panose="02020603050405020304" pitchFamily="18" charset="0"/>
                <a:cs typeface="Times New Roman" panose="02020603050405020304" pitchFamily="18" charset="0"/>
              </a:rPr>
              <a:t>onditional log-likelihood score </a:t>
            </a:r>
            <a:endParaRPr lang="en-US" sz="3200" b="1" dirty="0">
              <a:solidFill>
                <a:srgbClr val="00B05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3200" b="1" u="none" strike="noStrike" baseline="0" dirty="0">
                <a:latin typeface="Times New Roman" panose="02020603050405020304" pitchFamily="18" charset="0"/>
                <a:cs typeface="Times New Roman" panose="02020603050405020304" pitchFamily="18" charset="0"/>
              </a:rPr>
              <a:t>Growth</a:t>
            </a:r>
          </a:p>
          <a:p>
            <a:pPr marL="285750" indent="-285750">
              <a:buFont typeface="Arial" panose="020B0604020202020204" pitchFamily="34" charset="0"/>
              <a:buChar char="•"/>
            </a:pPr>
            <a:r>
              <a:rPr lang="en-US" sz="3200" b="1" dirty="0">
                <a:latin typeface="Times New Roman" panose="02020603050405020304" pitchFamily="18" charset="0"/>
                <a:cs typeface="Times New Roman" panose="02020603050405020304" pitchFamily="18" charset="0"/>
              </a:rPr>
              <a:t>Grammaticality</a:t>
            </a:r>
          </a:p>
        </p:txBody>
      </p:sp>
      <p:sp>
        <p:nvSpPr>
          <p:cNvPr id="4" name="TextBox 3">
            <a:extLst>
              <a:ext uri="{FF2B5EF4-FFF2-40B4-BE49-F238E27FC236}">
                <a16:creationId xmlns:a16="http://schemas.microsoft.com/office/drawing/2014/main" id="{6D03B5F2-0EA5-B3B4-43B9-062709671B89}"/>
              </a:ext>
            </a:extLst>
          </p:cNvPr>
          <p:cNvSpPr txBox="1"/>
          <p:nvPr/>
        </p:nvSpPr>
        <p:spPr>
          <a:xfrm>
            <a:off x="3048000" y="334879"/>
            <a:ext cx="6096000" cy="584775"/>
          </a:xfrm>
          <a:prstGeom prst="rect">
            <a:avLst/>
          </a:prstGeom>
          <a:noFill/>
        </p:spPr>
        <p:txBody>
          <a:bodyPr wrap="square">
            <a:spAutoFit/>
          </a:bodyPr>
          <a:lstStyle/>
          <a:p>
            <a:r>
              <a:rPr lang="en-US" sz="3200" b="1" dirty="0">
                <a:solidFill>
                  <a:srgbClr val="FF0000"/>
                </a:solidFill>
                <a:latin typeface="Arial" panose="020B0604020202020204" pitchFamily="34" charset="0"/>
                <a:cs typeface="Arial" panose="020B0604020202020204" pitchFamily="34" charset="0"/>
              </a:rPr>
              <a:t>1.1.7.5. Results  of  EWS</a:t>
            </a:r>
          </a:p>
        </p:txBody>
      </p:sp>
    </p:spTree>
    <p:extLst>
      <p:ext uri="{BB962C8B-B14F-4D97-AF65-F5344CB8AC3E}">
        <p14:creationId xmlns:p14="http://schemas.microsoft.com/office/powerpoint/2010/main" val="20419723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F4DE34-8D92-11B5-2473-6FFDADFEA867}"/>
              </a:ext>
            </a:extLst>
          </p:cNvPr>
          <p:cNvPicPr>
            <a:picLocks noChangeAspect="1"/>
          </p:cNvPicPr>
          <p:nvPr/>
        </p:nvPicPr>
        <p:blipFill>
          <a:blip r:embed="rId2"/>
          <a:stretch>
            <a:fillRect/>
          </a:stretch>
        </p:blipFill>
        <p:spPr>
          <a:xfrm>
            <a:off x="907125" y="802960"/>
            <a:ext cx="5394690" cy="5394690"/>
          </a:xfrm>
          <a:prstGeom prst="rect">
            <a:avLst/>
          </a:prstGeom>
        </p:spPr>
      </p:pic>
      <p:sp>
        <p:nvSpPr>
          <p:cNvPr id="5" name="TextBox 4">
            <a:extLst>
              <a:ext uri="{FF2B5EF4-FFF2-40B4-BE49-F238E27FC236}">
                <a16:creationId xmlns:a16="http://schemas.microsoft.com/office/drawing/2014/main" id="{DD3A6389-B082-26E1-5CB2-76A1CB940DA9}"/>
              </a:ext>
            </a:extLst>
          </p:cNvPr>
          <p:cNvSpPr txBox="1"/>
          <p:nvPr/>
        </p:nvSpPr>
        <p:spPr>
          <a:xfrm>
            <a:off x="6412336" y="1763596"/>
            <a:ext cx="6096698" cy="954107"/>
          </a:xfrm>
          <a:prstGeom prst="rect">
            <a:avLst/>
          </a:prstGeom>
          <a:noFill/>
        </p:spPr>
        <p:txBody>
          <a:bodyPr wrap="square">
            <a:spAutoFit/>
          </a:bodyPr>
          <a:lstStyle/>
          <a:p>
            <a:r>
              <a:rPr lang="en-US" sz="2800" b="1" dirty="0">
                <a:solidFill>
                  <a:srgbClr val="FF0000"/>
                </a:solidFill>
              </a:rPr>
              <a:t>log-likelihood ranked without correction for large mutation count</a:t>
            </a:r>
          </a:p>
        </p:txBody>
      </p:sp>
      <p:sp>
        <p:nvSpPr>
          <p:cNvPr id="6" name="TextBox 5">
            <a:extLst>
              <a:ext uri="{FF2B5EF4-FFF2-40B4-BE49-F238E27FC236}">
                <a16:creationId xmlns:a16="http://schemas.microsoft.com/office/drawing/2014/main" id="{4306E4D0-4685-F65D-8504-A3FE488EE5B9}"/>
              </a:ext>
            </a:extLst>
          </p:cNvPr>
          <p:cNvSpPr txBox="1"/>
          <p:nvPr/>
        </p:nvSpPr>
        <p:spPr>
          <a:xfrm>
            <a:off x="6832832" y="5243119"/>
            <a:ext cx="2059498" cy="523220"/>
          </a:xfrm>
          <a:prstGeom prst="rect">
            <a:avLst/>
          </a:prstGeom>
          <a:noFill/>
        </p:spPr>
        <p:txBody>
          <a:bodyPr wrap="square" rtlCol="0">
            <a:spAutoFit/>
          </a:bodyPr>
          <a:lstStyle/>
          <a:p>
            <a:r>
              <a:rPr lang="en-US" sz="2800" b="1" dirty="0">
                <a:solidFill>
                  <a:srgbClr val="FF0000"/>
                </a:solidFill>
              </a:rPr>
              <a:t>Omicron</a:t>
            </a:r>
          </a:p>
        </p:txBody>
      </p:sp>
      <p:cxnSp>
        <p:nvCxnSpPr>
          <p:cNvPr id="8" name="Straight Arrow Connector 7">
            <a:extLst>
              <a:ext uri="{FF2B5EF4-FFF2-40B4-BE49-F238E27FC236}">
                <a16:creationId xmlns:a16="http://schemas.microsoft.com/office/drawing/2014/main" id="{7D8EE15F-4360-0F6B-070B-2F08A40C54EF}"/>
              </a:ext>
            </a:extLst>
          </p:cNvPr>
          <p:cNvCxnSpPr>
            <a:stCxn id="6" idx="1"/>
          </p:cNvCxnSpPr>
          <p:nvPr/>
        </p:nvCxnSpPr>
        <p:spPr>
          <a:xfrm flipH="1" flipV="1">
            <a:off x="5947794" y="5436066"/>
            <a:ext cx="885038" cy="6866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92782D6-3971-B205-4F8A-7282A0592532}"/>
              </a:ext>
            </a:extLst>
          </p:cNvPr>
          <p:cNvSpPr txBox="1"/>
          <p:nvPr/>
        </p:nvSpPr>
        <p:spPr>
          <a:xfrm>
            <a:off x="3317316" y="304872"/>
            <a:ext cx="6255326" cy="584775"/>
          </a:xfrm>
          <a:prstGeom prst="rect">
            <a:avLst/>
          </a:prstGeom>
          <a:noFill/>
        </p:spPr>
        <p:txBody>
          <a:bodyPr wrap="square">
            <a:spAutoFit/>
          </a:bodyPr>
          <a:lstStyle/>
          <a:p>
            <a:r>
              <a:rPr lang="en-US" sz="3200" b="1" dirty="0">
                <a:solidFill>
                  <a:srgbClr val="FF0000"/>
                </a:solidFill>
                <a:latin typeface="Arial" panose="020B0604020202020204" pitchFamily="34" charset="0"/>
                <a:cs typeface="Arial" panose="020B0604020202020204" pitchFamily="34" charset="0"/>
              </a:rPr>
              <a:t>1.1.7.5.1.  Results  of  EWS</a:t>
            </a:r>
          </a:p>
        </p:txBody>
      </p:sp>
    </p:spTree>
    <p:extLst>
      <p:ext uri="{BB962C8B-B14F-4D97-AF65-F5344CB8AC3E}">
        <p14:creationId xmlns:p14="http://schemas.microsoft.com/office/powerpoint/2010/main" val="29845420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618B18-55C5-80E3-9C89-12B4ABCB1E67}"/>
              </a:ext>
            </a:extLst>
          </p:cNvPr>
          <p:cNvPicPr>
            <a:picLocks noChangeAspect="1"/>
          </p:cNvPicPr>
          <p:nvPr/>
        </p:nvPicPr>
        <p:blipFill>
          <a:blip r:embed="rId2"/>
          <a:stretch>
            <a:fillRect/>
          </a:stretch>
        </p:blipFill>
        <p:spPr>
          <a:xfrm>
            <a:off x="566860" y="1059980"/>
            <a:ext cx="5619511" cy="5619511"/>
          </a:xfrm>
          <a:prstGeom prst="rect">
            <a:avLst/>
          </a:prstGeom>
        </p:spPr>
      </p:pic>
      <p:sp>
        <p:nvSpPr>
          <p:cNvPr id="5" name="TextBox 4">
            <a:extLst>
              <a:ext uri="{FF2B5EF4-FFF2-40B4-BE49-F238E27FC236}">
                <a16:creationId xmlns:a16="http://schemas.microsoft.com/office/drawing/2014/main" id="{DA1CDD3C-B9F2-27C5-2CFB-0540854E70CC}"/>
              </a:ext>
            </a:extLst>
          </p:cNvPr>
          <p:cNvSpPr txBox="1"/>
          <p:nvPr/>
        </p:nvSpPr>
        <p:spPr>
          <a:xfrm>
            <a:off x="6186371" y="4388285"/>
            <a:ext cx="6096698" cy="954107"/>
          </a:xfrm>
          <a:prstGeom prst="rect">
            <a:avLst/>
          </a:prstGeom>
          <a:noFill/>
        </p:spPr>
        <p:txBody>
          <a:bodyPr wrap="square">
            <a:spAutoFit/>
          </a:bodyPr>
          <a:lstStyle/>
          <a:p>
            <a:r>
              <a:rPr lang="en-US" sz="2800" b="1" i="0" u="none" strike="noStrike" baseline="0" dirty="0">
                <a:solidFill>
                  <a:srgbClr val="FF0000"/>
                </a:solidFill>
                <a:latin typeface="TimesNewRomanPSMT"/>
              </a:rPr>
              <a:t>log-likelihood ranked with correction</a:t>
            </a:r>
          </a:p>
          <a:p>
            <a:r>
              <a:rPr lang="en-US" sz="2800" b="1" i="0" u="none" strike="noStrike" baseline="0" dirty="0">
                <a:solidFill>
                  <a:srgbClr val="FF0000"/>
                </a:solidFill>
                <a:latin typeface="TimesNewRomanPSMT"/>
              </a:rPr>
              <a:t>for large mutation count</a:t>
            </a:r>
            <a:endParaRPr lang="en-US" sz="2800" b="1" dirty="0">
              <a:solidFill>
                <a:srgbClr val="FF0000"/>
              </a:solidFill>
            </a:endParaRPr>
          </a:p>
        </p:txBody>
      </p:sp>
      <p:sp>
        <p:nvSpPr>
          <p:cNvPr id="6" name="TextBox 5">
            <a:extLst>
              <a:ext uri="{FF2B5EF4-FFF2-40B4-BE49-F238E27FC236}">
                <a16:creationId xmlns:a16="http://schemas.microsoft.com/office/drawing/2014/main" id="{ECE11B6E-A67A-F1F2-B9CE-019B94C8E614}"/>
              </a:ext>
            </a:extLst>
          </p:cNvPr>
          <p:cNvSpPr txBox="1"/>
          <p:nvPr/>
        </p:nvSpPr>
        <p:spPr>
          <a:xfrm>
            <a:off x="6828046" y="1381812"/>
            <a:ext cx="1765882" cy="584775"/>
          </a:xfrm>
          <a:prstGeom prst="rect">
            <a:avLst/>
          </a:prstGeom>
          <a:noFill/>
        </p:spPr>
        <p:txBody>
          <a:bodyPr wrap="square" rtlCol="0">
            <a:spAutoFit/>
          </a:bodyPr>
          <a:lstStyle/>
          <a:p>
            <a:r>
              <a:rPr lang="en-US" sz="3200" b="1" dirty="0">
                <a:solidFill>
                  <a:srgbClr val="FF0000"/>
                </a:solidFill>
                <a:latin typeface="Times New Roman" panose="02020603050405020304" pitchFamily="18" charset="0"/>
                <a:cs typeface="Times New Roman" panose="02020603050405020304" pitchFamily="18" charset="0"/>
              </a:rPr>
              <a:t>Omicron</a:t>
            </a:r>
          </a:p>
        </p:txBody>
      </p:sp>
      <p:cxnSp>
        <p:nvCxnSpPr>
          <p:cNvPr id="8" name="Straight Arrow Connector 7">
            <a:extLst>
              <a:ext uri="{FF2B5EF4-FFF2-40B4-BE49-F238E27FC236}">
                <a16:creationId xmlns:a16="http://schemas.microsoft.com/office/drawing/2014/main" id="{5E6B53B6-B9B3-4ED5-92FB-1426220781FB}"/>
              </a:ext>
            </a:extLst>
          </p:cNvPr>
          <p:cNvCxnSpPr>
            <a:stCxn id="6" idx="1"/>
          </p:cNvCxnSpPr>
          <p:nvPr/>
        </p:nvCxnSpPr>
        <p:spPr>
          <a:xfrm flipH="1">
            <a:off x="5859117" y="1674200"/>
            <a:ext cx="968929" cy="9350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CF4DDA1-0599-2502-93EB-A5EC15C00159}"/>
              </a:ext>
            </a:extLst>
          </p:cNvPr>
          <p:cNvSpPr txBox="1"/>
          <p:nvPr/>
        </p:nvSpPr>
        <p:spPr>
          <a:xfrm>
            <a:off x="3115280" y="276323"/>
            <a:ext cx="6142182" cy="584775"/>
          </a:xfrm>
          <a:prstGeom prst="rect">
            <a:avLst/>
          </a:prstGeom>
          <a:noFill/>
        </p:spPr>
        <p:txBody>
          <a:bodyPr wrap="square">
            <a:spAutoFit/>
          </a:bodyPr>
          <a:lstStyle/>
          <a:p>
            <a:r>
              <a:rPr lang="en-US" sz="3200" b="1" dirty="0">
                <a:solidFill>
                  <a:srgbClr val="FF0000"/>
                </a:solidFill>
                <a:latin typeface="Arial" panose="020B0604020202020204" pitchFamily="34" charset="0"/>
                <a:cs typeface="Arial" panose="020B0604020202020204" pitchFamily="34" charset="0"/>
              </a:rPr>
              <a:t>1.1.7.5.2.  Results  of  EWS</a:t>
            </a:r>
          </a:p>
        </p:txBody>
      </p:sp>
    </p:spTree>
    <p:extLst>
      <p:ext uri="{BB962C8B-B14F-4D97-AF65-F5344CB8AC3E}">
        <p14:creationId xmlns:p14="http://schemas.microsoft.com/office/powerpoint/2010/main" val="2953000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53D9FB5-D579-2FD7-1B98-0F4FF188CC5B}"/>
              </a:ext>
            </a:extLst>
          </p:cNvPr>
          <p:cNvSpPr txBox="1"/>
          <p:nvPr/>
        </p:nvSpPr>
        <p:spPr>
          <a:xfrm>
            <a:off x="1547059" y="1006867"/>
            <a:ext cx="10248201" cy="523220"/>
          </a:xfrm>
          <a:prstGeom prst="rect">
            <a:avLst/>
          </a:prstGeom>
          <a:noFill/>
        </p:spPr>
        <p:txBody>
          <a:bodyPr wrap="square">
            <a:spAutoFit/>
          </a:bodyPr>
          <a:lstStyle/>
          <a:p>
            <a:r>
              <a:rPr lang="en-US" sz="2800" b="1" i="0" u="none" strike="noStrike" baseline="0" dirty="0">
                <a:solidFill>
                  <a:srgbClr val="00B050"/>
                </a:solidFill>
                <a:latin typeface="TimesNewRomanPS-BoldMT"/>
              </a:rPr>
              <a:t>Combining fitness prior and immune escape scores </a:t>
            </a:r>
            <a:endParaRPr lang="en-US" sz="2800" dirty="0">
              <a:solidFill>
                <a:srgbClr val="00B050"/>
              </a:solidFill>
            </a:endParaRPr>
          </a:p>
        </p:txBody>
      </p:sp>
      <p:pic>
        <p:nvPicPr>
          <p:cNvPr id="9" name="Picture 8">
            <a:extLst>
              <a:ext uri="{FF2B5EF4-FFF2-40B4-BE49-F238E27FC236}">
                <a16:creationId xmlns:a16="http://schemas.microsoft.com/office/drawing/2014/main" id="{C7F0B7B8-403B-1826-49F8-F37A9CDF13E4}"/>
              </a:ext>
            </a:extLst>
          </p:cNvPr>
          <p:cNvPicPr>
            <a:picLocks noChangeAspect="1"/>
          </p:cNvPicPr>
          <p:nvPr/>
        </p:nvPicPr>
        <p:blipFill>
          <a:blip r:embed="rId2"/>
          <a:stretch>
            <a:fillRect/>
          </a:stretch>
        </p:blipFill>
        <p:spPr>
          <a:xfrm>
            <a:off x="752201" y="1658759"/>
            <a:ext cx="4777900" cy="4404226"/>
          </a:xfrm>
          <a:prstGeom prst="rect">
            <a:avLst/>
          </a:prstGeom>
        </p:spPr>
      </p:pic>
      <p:pic>
        <p:nvPicPr>
          <p:cNvPr id="11" name="Picture 10">
            <a:extLst>
              <a:ext uri="{FF2B5EF4-FFF2-40B4-BE49-F238E27FC236}">
                <a16:creationId xmlns:a16="http://schemas.microsoft.com/office/drawing/2014/main" id="{AAE4F204-5AE8-9BA1-FDCB-5A212E277C0B}"/>
              </a:ext>
            </a:extLst>
          </p:cNvPr>
          <p:cNvPicPr>
            <a:picLocks noChangeAspect="1"/>
          </p:cNvPicPr>
          <p:nvPr/>
        </p:nvPicPr>
        <p:blipFill>
          <a:blip r:embed="rId3"/>
          <a:stretch>
            <a:fillRect/>
          </a:stretch>
        </p:blipFill>
        <p:spPr>
          <a:xfrm>
            <a:off x="6096000" y="1754886"/>
            <a:ext cx="4444578" cy="4444578"/>
          </a:xfrm>
          <a:prstGeom prst="rect">
            <a:avLst/>
          </a:prstGeom>
        </p:spPr>
      </p:pic>
      <p:sp>
        <p:nvSpPr>
          <p:cNvPr id="3" name="TextBox 2">
            <a:extLst>
              <a:ext uri="{FF2B5EF4-FFF2-40B4-BE49-F238E27FC236}">
                <a16:creationId xmlns:a16="http://schemas.microsoft.com/office/drawing/2014/main" id="{A375BBA1-E594-4946-0E69-25AA5A590133}"/>
              </a:ext>
            </a:extLst>
          </p:cNvPr>
          <p:cNvSpPr txBox="1"/>
          <p:nvPr/>
        </p:nvSpPr>
        <p:spPr>
          <a:xfrm>
            <a:off x="3195782" y="182480"/>
            <a:ext cx="6096000" cy="584775"/>
          </a:xfrm>
          <a:prstGeom prst="rect">
            <a:avLst/>
          </a:prstGeom>
          <a:noFill/>
        </p:spPr>
        <p:txBody>
          <a:bodyPr wrap="square">
            <a:spAutoFit/>
          </a:bodyPr>
          <a:lstStyle/>
          <a:p>
            <a:r>
              <a:rPr lang="en-US" sz="3200" b="1" dirty="0">
                <a:solidFill>
                  <a:srgbClr val="FF0000"/>
                </a:solidFill>
                <a:latin typeface="Arial" panose="020B0604020202020204" pitchFamily="34" charset="0"/>
                <a:cs typeface="Arial" panose="020B0604020202020204" pitchFamily="34" charset="0"/>
              </a:rPr>
              <a:t>1.1.7.5.3.  Results  of  EWS</a:t>
            </a:r>
          </a:p>
        </p:txBody>
      </p:sp>
    </p:spTree>
    <p:extLst>
      <p:ext uri="{BB962C8B-B14F-4D97-AF65-F5344CB8AC3E}">
        <p14:creationId xmlns:p14="http://schemas.microsoft.com/office/powerpoint/2010/main" val="28334620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90C6F7-B3E5-E6B7-D65A-61286B9F61A3}"/>
              </a:ext>
            </a:extLst>
          </p:cNvPr>
          <p:cNvPicPr>
            <a:picLocks noChangeAspect="1"/>
          </p:cNvPicPr>
          <p:nvPr/>
        </p:nvPicPr>
        <p:blipFill>
          <a:blip r:embed="rId2"/>
          <a:stretch>
            <a:fillRect/>
          </a:stretch>
        </p:blipFill>
        <p:spPr>
          <a:xfrm>
            <a:off x="895135" y="1114795"/>
            <a:ext cx="5394690" cy="5394690"/>
          </a:xfrm>
          <a:prstGeom prst="rect">
            <a:avLst/>
          </a:prstGeom>
        </p:spPr>
      </p:pic>
      <p:sp>
        <p:nvSpPr>
          <p:cNvPr id="4" name="TextBox 3">
            <a:extLst>
              <a:ext uri="{FF2B5EF4-FFF2-40B4-BE49-F238E27FC236}">
                <a16:creationId xmlns:a16="http://schemas.microsoft.com/office/drawing/2014/main" id="{35C5DC41-0AE4-14E0-05E4-EA0544BB6BFA}"/>
              </a:ext>
            </a:extLst>
          </p:cNvPr>
          <p:cNvSpPr txBox="1"/>
          <p:nvPr/>
        </p:nvSpPr>
        <p:spPr>
          <a:xfrm>
            <a:off x="6509603" y="1601094"/>
            <a:ext cx="1711354" cy="461665"/>
          </a:xfrm>
          <a:prstGeom prst="rect">
            <a:avLst/>
          </a:prstGeom>
          <a:noFill/>
        </p:spPr>
        <p:txBody>
          <a:bodyPr wrap="square" rtlCol="0">
            <a:spAutoFit/>
          </a:bodyPr>
          <a:lstStyle/>
          <a:p>
            <a:r>
              <a:rPr lang="en-US" sz="2400" b="1" dirty="0">
                <a:solidFill>
                  <a:srgbClr val="FF0000"/>
                </a:solidFill>
              </a:rPr>
              <a:t>Omicron</a:t>
            </a:r>
          </a:p>
        </p:txBody>
      </p:sp>
      <p:cxnSp>
        <p:nvCxnSpPr>
          <p:cNvPr id="6" name="Straight Arrow Connector 5">
            <a:extLst>
              <a:ext uri="{FF2B5EF4-FFF2-40B4-BE49-F238E27FC236}">
                <a16:creationId xmlns:a16="http://schemas.microsoft.com/office/drawing/2014/main" id="{BEBC8F50-6DED-1114-CC11-AE5AC8187F34}"/>
              </a:ext>
            </a:extLst>
          </p:cNvPr>
          <p:cNvCxnSpPr>
            <a:cxnSpLocks/>
          </p:cNvCxnSpPr>
          <p:nvPr/>
        </p:nvCxnSpPr>
        <p:spPr>
          <a:xfrm flipH="1">
            <a:off x="6010891" y="1928671"/>
            <a:ext cx="557868" cy="1340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AA80D9A-C06D-0944-582E-17DE52A64AA3}"/>
              </a:ext>
            </a:extLst>
          </p:cNvPr>
          <p:cNvSpPr txBox="1"/>
          <p:nvPr/>
        </p:nvSpPr>
        <p:spPr>
          <a:xfrm>
            <a:off x="3048000" y="62311"/>
            <a:ext cx="6096000" cy="584775"/>
          </a:xfrm>
          <a:prstGeom prst="rect">
            <a:avLst/>
          </a:prstGeom>
          <a:noFill/>
        </p:spPr>
        <p:txBody>
          <a:bodyPr wrap="square">
            <a:spAutoFit/>
          </a:bodyPr>
          <a:lstStyle/>
          <a:p>
            <a:r>
              <a:rPr lang="en-US" sz="3200" b="1" dirty="0">
                <a:solidFill>
                  <a:srgbClr val="FF0000"/>
                </a:solidFill>
                <a:latin typeface="Arial" panose="020B0604020202020204" pitchFamily="34" charset="0"/>
                <a:cs typeface="Arial" panose="020B0604020202020204" pitchFamily="34" charset="0"/>
              </a:rPr>
              <a:t>1.1.7.5.3.  Results  of  EWS</a:t>
            </a:r>
          </a:p>
        </p:txBody>
      </p:sp>
      <p:sp>
        <p:nvSpPr>
          <p:cNvPr id="8" name="TextBox 7">
            <a:extLst>
              <a:ext uri="{FF2B5EF4-FFF2-40B4-BE49-F238E27FC236}">
                <a16:creationId xmlns:a16="http://schemas.microsoft.com/office/drawing/2014/main" id="{836C80FE-F6DA-D2AA-1535-25A3D362D3E2}"/>
              </a:ext>
            </a:extLst>
          </p:cNvPr>
          <p:cNvSpPr txBox="1"/>
          <p:nvPr/>
        </p:nvSpPr>
        <p:spPr>
          <a:xfrm>
            <a:off x="1443509" y="619331"/>
            <a:ext cx="9134763" cy="523220"/>
          </a:xfrm>
          <a:prstGeom prst="rect">
            <a:avLst/>
          </a:prstGeom>
          <a:noFill/>
        </p:spPr>
        <p:txBody>
          <a:bodyPr wrap="square">
            <a:spAutoFit/>
          </a:bodyPr>
          <a:lstStyle/>
          <a:p>
            <a:r>
              <a:rPr lang="en-US" sz="2800" b="1" i="0" u="none" strike="noStrike" baseline="0" dirty="0">
                <a:solidFill>
                  <a:srgbClr val="00B050"/>
                </a:solidFill>
                <a:latin typeface="Arial" panose="020B0604020202020204" pitchFamily="34" charset="0"/>
                <a:cs typeface="Arial" panose="020B0604020202020204" pitchFamily="34" charset="0"/>
              </a:rPr>
              <a:t>Combining fitness prior and immune escape scores </a:t>
            </a:r>
            <a:endParaRPr lang="en-US" sz="2800"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459093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B7041F-8639-3EC9-8373-A1E63B8A53BE}"/>
              </a:ext>
            </a:extLst>
          </p:cNvPr>
          <p:cNvPicPr>
            <a:picLocks noChangeAspect="1"/>
          </p:cNvPicPr>
          <p:nvPr/>
        </p:nvPicPr>
        <p:blipFill>
          <a:blip r:embed="rId2"/>
          <a:stretch>
            <a:fillRect/>
          </a:stretch>
        </p:blipFill>
        <p:spPr>
          <a:xfrm>
            <a:off x="1704844" y="930379"/>
            <a:ext cx="7169098" cy="4302159"/>
          </a:xfrm>
          <a:prstGeom prst="rect">
            <a:avLst/>
          </a:prstGeom>
        </p:spPr>
      </p:pic>
      <p:sp>
        <p:nvSpPr>
          <p:cNvPr id="5" name="TextBox 4">
            <a:extLst>
              <a:ext uri="{FF2B5EF4-FFF2-40B4-BE49-F238E27FC236}">
                <a16:creationId xmlns:a16="http://schemas.microsoft.com/office/drawing/2014/main" id="{C6B6979B-7DE3-34FD-79EA-66134C02346D}"/>
              </a:ext>
            </a:extLst>
          </p:cNvPr>
          <p:cNvSpPr txBox="1"/>
          <p:nvPr/>
        </p:nvSpPr>
        <p:spPr>
          <a:xfrm>
            <a:off x="501148" y="5447523"/>
            <a:ext cx="11049349" cy="1015663"/>
          </a:xfrm>
          <a:prstGeom prst="rect">
            <a:avLst/>
          </a:prstGeom>
          <a:noFill/>
        </p:spPr>
        <p:txBody>
          <a:bodyPr wrap="square">
            <a:spAutoFit/>
          </a:bodyPr>
          <a:lstStyle/>
          <a:p>
            <a:r>
              <a:rPr lang="en-US" sz="2000" b="1" dirty="0"/>
              <a:t>Cumulative sum of all cases of a given variant lineage (in log scale) over time. Vertical lines indicate the date of WHO designation of a given variant (green dot-dashed) vs. date of flagging by the EWS (red dashed, using a weekly watch-list size of 20 variants).</a:t>
            </a:r>
          </a:p>
        </p:txBody>
      </p:sp>
      <p:sp>
        <p:nvSpPr>
          <p:cNvPr id="4" name="TextBox 3">
            <a:extLst>
              <a:ext uri="{FF2B5EF4-FFF2-40B4-BE49-F238E27FC236}">
                <a16:creationId xmlns:a16="http://schemas.microsoft.com/office/drawing/2014/main" id="{7E8D850E-B208-3AD6-E919-1F41C7FA4C92}"/>
              </a:ext>
            </a:extLst>
          </p:cNvPr>
          <p:cNvSpPr txBox="1"/>
          <p:nvPr/>
        </p:nvSpPr>
        <p:spPr>
          <a:xfrm>
            <a:off x="2977822" y="130619"/>
            <a:ext cx="6096000" cy="584775"/>
          </a:xfrm>
          <a:prstGeom prst="rect">
            <a:avLst/>
          </a:prstGeom>
          <a:noFill/>
        </p:spPr>
        <p:txBody>
          <a:bodyPr wrap="square">
            <a:spAutoFit/>
          </a:bodyPr>
          <a:lstStyle/>
          <a:p>
            <a:r>
              <a:rPr lang="en-US" sz="3200" b="1" dirty="0">
                <a:solidFill>
                  <a:srgbClr val="FF0000"/>
                </a:solidFill>
                <a:latin typeface="Arial" panose="020B0604020202020204" pitchFamily="34" charset="0"/>
                <a:cs typeface="Arial" panose="020B0604020202020204" pitchFamily="34" charset="0"/>
              </a:rPr>
              <a:t>1.1.7.5.4.  Results  of  EWS</a:t>
            </a:r>
          </a:p>
        </p:txBody>
      </p:sp>
    </p:spTree>
    <p:extLst>
      <p:ext uri="{BB962C8B-B14F-4D97-AF65-F5344CB8AC3E}">
        <p14:creationId xmlns:p14="http://schemas.microsoft.com/office/powerpoint/2010/main" val="11889789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5BC07D-8AF3-87B5-E23B-8C8252F79CC8}"/>
              </a:ext>
            </a:extLst>
          </p:cNvPr>
          <p:cNvPicPr>
            <a:picLocks noChangeAspect="1"/>
          </p:cNvPicPr>
          <p:nvPr/>
        </p:nvPicPr>
        <p:blipFill>
          <a:blip r:embed="rId2"/>
          <a:stretch>
            <a:fillRect/>
          </a:stretch>
        </p:blipFill>
        <p:spPr>
          <a:xfrm>
            <a:off x="2870402" y="1409645"/>
            <a:ext cx="5394690" cy="5207751"/>
          </a:xfrm>
          <a:prstGeom prst="rect">
            <a:avLst/>
          </a:prstGeom>
        </p:spPr>
      </p:pic>
      <p:sp>
        <p:nvSpPr>
          <p:cNvPr id="4" name="TextBox 3">
            <a:extLst>
              <a:ext uri="{FF2B5EF4-FFF2-40B4-BE49-F238E27FC236}">
                <a16:creationId xmlns:a16="http://schemas.microsoft.com/office/drawing/2014/main" id="{BA83713F-7142-AD39-CE22-722A4FC34600}"/>
              </a:ext>
            </a:extLst>
          </p:cNvPr>
          <p:cNvSpPr txBox="1"/>
          <p:nvPr/>
        </p:nvSpPr>
        <p:spPr>
          <a:xfrm>
            <a:off x="3325090" y="487280"/>
            <a:ext cx="6096000" cy="584775"/>
          </a:xfrm>
          <a:prstGeom prst="rect">
            <a:avLst/>
          </a:prstGeom>
          <a:noFill/>
        </p:spPr>
        <p:txBody>
          <a:bodyPr wrap="square">
            <a:spAutoFit/>
          </a:bodyPr>
          <a:lstStyle/>
          <a:p>
            <a:r>
              <a:rPr lang="en-US" sz="3200" b="1" dirty="0">
                <a:solidFill>
                  <a:srgbClr val="FF0000"/>
                </a:solidFill>
                <a:latin typeface="Arial" panose="020B0604020202020204" pitchFamily="34" charset="0"/>
                <a:cs typeface="Arial" panose="020B0604020202020204" pitchFamily="34" charset="0"/>
              </a:rPr>
              <a:t>1.1.7.5.4.  Results  of  EWS</a:t>
            </a:r>
          </a:p>
        </p:txBody>
      </p:sp>
    </p:spTree>
    <p:extLst>
      <p:ext uri="{BB962C8B-B14F-4D97-AF65-F5344CB8AC3E}">
        <p14:creationId xmlns:p14="http://schemas.microsoft.com/office/powerpoint/2010/main" val="1158129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D9590E-604A-DA05-36AD-37021A45BB6A}"/>
              </a:ext>
            </a:extLst>
          </p:cNvPr>
          <p:cNvPicPr>
            <a:picLocks noChangeAspect="1"/>
          </p:cNvPicPr>
          <p:nvPr/>
        </p:nvPicPr>
        <p:blipFill>
          <a:blip r:embed="rId2"/>
          <a:stretch>
            <a:fillRect/>
          </a:stretch>
        </p:blipFill>
        <p:spPr>
          <a:xfrm>
            <a:off x="755010" y="1140903"/>
            <a:ext cx="11104562" cy="2223082"/>
          </a:xfrm>
          <a:prstGeom prst="rect">
            <a:avLst/>
          </a:prstGeom>
        </p:spPr>
      </p:pic>
      <p:sp>
        <p:nvSpPr>
          <p:cNvPr id="5" name="TextBox 4">
            <a:extLst>
              <a:ext uri="{FF2B5EF4-FFF2-40B4-BE49-F238E27FC236}">
                <a16:creationId xmlns:a16="http://schemas.microsoft.com/office/drawing/2014/main" id="{D835E1B2-D9F6-3966-4EE3-2767B44D8D12}"/>
              </a:ext>
            </a:extLst>
          </p:cNvPr>
          <p:cNvSpPr txBox="1"/>
          <p:nvPr/>
        </p:nvSpPr>
        <p:spPr>
          <a:xfrm>
            <a:off x="879795" y="4126356"/>
            <a:ext cx="10919319" cy="1631216"/>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Variants detected when using Epitope Alteration Score, Semantic Score and Immune Escape Score components of the EWS. The left bar chart displays the number of variants detected by EWS using different scores. The right </a:t>
            </a:r>
            <a:r>
              <a:rPr lang="en-US" sz="2000" b="1" dirty="0" err="1">
                <a:latin typeface="Times New Roman" panose="02020603050405020304" pitchFamily="18" charset="0"/>
                <a:cs typeface="Times New Roman" panose="02020603050405020304" pitchFamily="18" charset="0"/>
              </a:rPr>
              <a:t>partvisualises</a:t>
            </a:r>
            <a:r>
              <a:rPr lang="en-US" sz="2000" b="1" dirty="0">
                <a:latin typeface="Times New Roman" panose="02020603050405020304" pitchFamily="18" charset="0"/>
                <a:cs typeface="Times New Roman" panose="02020603050405020304" pitchFamily="18" charset="0"/>
              </a:rPr>
              <a:t> whether a WHO designated variant is detected in advance using different scores, where green dots indicate early detections and grey dots mean the variants are not detected in advance.</a:t>
            </a:r>
          </a:p>
        </p:txBody>
      </p:sp>
      <p:sp>
        <p:nvSpPr>
          <p:cNvPr id="4" name="TextBox 3">
            <a:extLst>
              <a:ext uri="{FF2B5EF4-FFF2-40B4-BE49-F238E27FC236}">
                <a16:creationId xmlns:a16="http://schemas.microsoft.com/office/drawing/2014/main" id="{AD164579-C914-93A6-CE78-79E33FB1875F}"/>
              </a:ext>
            </a:extLst>
          </p:cNvPr>
          <p:cNvSpPr txBox="1"/>
          <p:nvPr/>
        </p:nvSpPr>
        <p:spPr>
          <a:xfrm>
            <a:off x="4054763" y="297934"/>
            <a:ext cx="6096000" cy="584775"/>
          </a:xfrm>
          <a:prstGeom prst="rect">
            <a:avLst/>
          </a:prstGeom>
          <a:noFill/>
        </p:spPr>
        <p:txBody>
          <a:bodyPr wrap="square">
            <a:spAutoFit/>
          </a:bodyPr>
          <a:lstStyle/>
          <a:p>
            <a:r>
              <a:rPr lang="en-US" sz="3200" b="1" dirty="0">
                <a:solidFill>
                  <a:srgbClr val="FF0000"/>
                </a:solidFill>
                <a:latin typeface="Arial" panose="020B0604020202020204" pitchFamily="34" charset="0"/>
                <a:cs typeface="Arial" panose="020B0604020202020204" pitchFamily="34" charset="0"/>
              </a:rPr>
              <a:t>1.1.7.5.4.  Results  of  EWS</a:t>
            </a:r>
          </a:p>
        </p:txBody>
      </p:sp>
    </p:spTree>
    <p:extLst>
      <p:ext uri="{BB962C8B-B14F-4D97-AF65-F5344CB8AC3E}">
        <p14:creationId xmlns:p14="http://schemas.microsoft.com/office/powerpoint/2010/main" val="19071525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03D9CFB-9C0E-FA3F-D9F2-A3F86681C984}"/>
              </a:ext>
            </a:extLst>
          </p:cNvPr>
          <p:cNvSpPr txBox="1"/>
          <p:nvPr/>
        </p:nvSpPr>
        <p:spPr>
          <a:xfrm>
            <a:off x="614217" y="5839753"/>
            <a:ext cx="9767455"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Mansouri, B. (2019). Tangent-CFT: An Embedding Model for Mathematical Formulas.   </a:t>
            </a:r>
          </a:p>
        </p:txBody>
      </p:sp>
      <p:sp>
        <p:nvSpPr>
          <p:cNvPr id="5" name="TextBox 4">
            <a:extLst>
              <a:ext uri="{FF2B5EF4-FFF2-40B4-BE49-F238E27FC236}">
                <a16:creationId xmlns:a16="http://schemas.microsoft.com/office/drawing/2014/main" id="{F1A53FD9-B238-0D4B-BFE8-86F3DA375E0A}"/>
              </a:ext>
            </a:extLst>
          </p:cNvPr>
          <p:cNvSpPr txBox="1"/>
          <p:nvPr/>
        </p:nvSpPr>
        <p:spPr>
          <a:xfrm>
            <a:off x="7837055" y="6324539"/>
            <a:ext cx="6096000"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DOI:10.1145/3341981.3344235</a:t>
            </a:r>
          </a:p>
        </p:txBody>
      </p:sp>
      <p:pic>
        <p:nvPicPr>
          <p:cNvPr id="6" name="Picture 5">
            <a:extLst>
              <a:ext uri="{FF2B5EF4-FFF2-40B4-BE49-F238E27FC236}">
                <a16:creationId xmlns:a16="http://schemas.microsoft.com/office/drawing/2014/main" id="{2FF7AD00-5A8F-ED3C-4DEE-D3AB524DFD15}"/>
              </a:ext>
            </a:extLst>
          </p:cNvPr>
          <p:cNvPicPr>
            <a:picLocks noChangeAspect="1"/>
          </p:cNvPicPr>
          <p:nvPr/>
        </p:nvPicPr>
        <p:blipFill>
          <a:blip r:embed="rId2"/>
          <a:stretch>
            <a:fillRect/>
          </a:stretch>
        </p:blipFill>
        <p:spPr>
          <a:xfrm>
            <a:off x="3011055" y="831366"/>
            <a:ext cx="6096000" cy="4572000"/>
          </a:xfrm>
          <a:prstGeom prst="rect">
            <a:avLst/>
          </a:prstGeom>
        </p:spPr>
      </p:pic>
      <p:sp>
        <p:nvSpPr>
          <p:cNvPr id="7" name="TextBox 6">
            <a:extLst>
              <a:ext uri="{FF2B5EF4-FFF2-40B4-BE49-F238E27FC236}">
                <a16:creationId xmlns:a16="http://schemas.microsoft.com/office/drawing/2014/main" id="{9584FEC6-BC10-D841-013E-01444C47F66E}"/>
              </a:ext>
            </a:extLst>
          </p:cNvPr>
          <p:cNvSpPr txBox="1"/>
          <p:nvPr/>
        </p:nvSpPr>
        <p:spPr>
          <a:xfrm>
            <a:off x="2115127" y="294989"/>
            <a:ext cx="8945419" cy="584775"/>
          </a:xfrm>
          <a:prstGeom prst="rect">
            <a:avLst/>
          </a:prstGeom>
          <a:noFill/>
        </p:spPr>
        <p:txBody>
          <a:bodyPr wrap="square" rtlCol="0">
            <a:spAutoFit/>
          </a:bodyPr>
          <a:lstStyle/>
          <a:p>
            <a:r>
              <a:rPr lang="en-US" sz="3200" b="1" dirty="0">
                <a:solidFill>
                  <a:srgbClr val="FF0000"/>
                </a:solidFill>
                <a:latin typeface="Arial" panose="020B0604020202020204" pitchFamily="34" charset="0"/>
                <a:cs typeface="Arial" panose="020B0604020202020204" pitchFamily="34" charset="0"/>
              </a:rPr>
              <a:t>1.1.8. Embedding of Mathematic Formula</a:t>
            </a:r>
          </a:p>
        </p:txBody>
      </p:sp>
    </p:spTree>
    <p:extLst>
      <p:ext uri="{BB962C8B-B14F-4D97-AF65-F5344CB8AC3E}">
        <p14:creationId xmlns:p14="http://schemas.microsoft.com/office/powerpoint/2010/main" val="752438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70D548-175B-99BD-D7A7-2ECEC1322FB5}"/>
              </a:ext>
            </a:extLst>
          </p:cNvPr>
          <p:cNvSpPr txBox="1"/>
          <p:nvPr/>
        </p:nvSpPr>
        <p:spPr>
          <a:xfrm>
            <a:off x="974436" y="1967346"/>
            <a:ext cx="8705273" cy="3970318"/>
          </a:xfrm>
          <a:prstGeom prst="rect">
            <a:avLst/>
          </a:prstGeom>
          <a:noFill/>
        </p:spPr>
        <p:txBody>
          <a:bodyPr wrap="square" rtlCol="0">
            <a:spAutoFit/>
          </a:bodyPr>
          <a:lstStyle/>
          <a:p>
            <a:r>
              <a:rPr lang="en-US" sz="3600" b="1" dirty="0"/>
              <a:t>Manifold  Learning: 1697</a:t>
            </a:r>
          </a:p>
          <a:p>
            <a:r>
              <a:rPr lang="en-US" sz="3600" b="1" dirty="0"/>
              <a:t>Geometric Learning: 706</a:t>
            </a:r>
          </a:p>
          <a:p>
            <a:r>
              <a:rPr lang="en-US" sz="3600" b="1" dirty="0"/>
              <a:t>Differential Geometry: 431</a:t>
            </a:r>
          </a:p>
          <a:p>
            <a:r>
              <a:rPr lang="en-US" sz="3600" b="1" dirty="0"/>
              <a:t>Laplacian Operator: 85</a:t>
            </a:r>
          </a:p>
          <a:p>
            <a:r>
              <a:rPr lang="en-US" sz="3600" b="1" dirty="0"/>
              <a:t>Computational Topology: 130</a:t>
            </a:r>
          </a:p>
          <a:p>
            <a:r>
              <a:rPr lang="en-US" sz="3600" b="1" dirty="0"/>
              <a:t>Topology and AI: 98</a:t>
            </a:r>
          </a:p>
          <a:p>
            <a:r>
              <a:rPr lang="en-US" sz="3600" b="1" dirty="0">
                <a:solidFill>
                  <a:srgbClr val="FF0000"/>
                </a:solidFill>
              </a:rPr>
              <a:t>Total: 3147</a:t>
            </a:r>
          </a:p>
        </p:txBody>
      </p:sp>
      <p:sp>
        <p:nvSpPr>
          <p:cNvPr id="3" name="TextBox 2">
            <a:extLst>
              <a:ext uri="{FF2B5EF4-FFF2-40B4-BE49-F238E27FC236}">
                <a16:creationId xmlns:a16="http://schemas.microsoft.com/office/drawing/2014/main" id="{7F99DEF3-A121-D346-F29C-A4C25677391F}"/>
              </a:ext>
            </a:extLst>
          </p:cNvPr>
          <p:cNvSpPr txBox="1"/>
          <p:nvPr/>
        </p:nvSpPr>
        <p:spPr>
          <a:xfrm>
            <a:off x="738908" y="323225"/>
            <a:ext cx="10995891" cy="1077218"/>
          </a:xfrm>
          <a:prstGeom prst="rect">
            <a:avLst/>
          </a:prstGeom>
          <a:noFill/>
        </p:spPr>
        <p:txBody>
          <a:bodyPr wrap="square" rtlCol="0">
            <a:spAutoFit/>
          </a:bodyPr>
          <a:lstStyle/>
          <a:p>
            <a:pPr algn="ctr"/>
            <a:r>
              <a:rPr lang="en-US" sz="3200" b="1" dirty="0">
                <a:solidFill>
                  <a:srgbClr val="FF0000"/>
                </a:solidFill>
              </a:rPr>
              <a:t>Number of Papers Published in manifold learning area before September 2022</a:t>
            </a:r>
          </a:p>
        </p:txBody>
      </p:sp>
    </p:spTree>
    <p:extLst>
      <p:ext uri="{BB962C8B-B14F-4D97-AF65-F5344CB8AC3E}">
        <p14:creationId xmlns:p14="http://schemas.microsoft.com/office/powerpoint/2010/main" val="14600777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EBEF72-A7B9-1A3D-66B2-E8CF48F6C364}"/>
              </a:ext>
            </a:extLst>
          </p:cNvPr>
          <p:cNvSpPr txBox="1"/>
          <p:nvPr/>
        </p:nvSpPr>
        <p:spPr>
          <a:xfrm>
            <a:off x="-138544" y="2967335"/>
            <a:ext cx="12792364" cy="923330"/>
          </a:xfrm>
          <a:prstGeom prst="rect">
            <a:avLst/>
          </a:prstGeom>
          <a:noFill/>
        </p:spPr>
        <p:txBody>
          <a:bodyPr wrap="square" rtlCol="0">
            <a:spAutoFit/>
          </a:bodyPr>
          <a:lstStyle/>
          <a:p>
            <a:pPr algn="ctr"/>
            <a:r>
              <a:rPr lang="en-US" dirty="0"/>
              <a:t>			</a:t>
            </a:r>
            <a:endParaRPr lang="en-US" sz="4000" b="1" dirty="0"/>
          </a:p>
          <a:p>
            <a:pPr algn="ctr"/>
            <a:r>
              <a:rPr lang="en-US" sz="3600" b="1" dirty="0">
                <a:solidFill>
                  <a:srgbClr val="FF0000"/>
                </a:solidFill>
              </a:rPr>
              <a:t>Genomic, Molecular, Protein and Biomedical Application </a:t>
            </a:r>
          </a:p>
        </p:txBody>
      </p:sp>
      <p:sp>
        <p:nvSpPr>
          <p:cNvPr id="3" name="TextBox 2">
            <a:extLst>
              <a:ext uri="{FF2B5EF4-FFF2-40B4-BE49-F238E27FC236}">
                <a16:creationId xmlns:a16="http://schemas.microsoft.com/office/drawing/2014/main" id="{279EFE2A-C427-5B2D-F25E-9CE5FF86CC8E}"/>
              </a:ext>
            </a:extLst>
          </p:cNvPr>
          <p:cNvSpPr txBox="1"/>
          <p:nvPr/>
        </p:nvSpPr>
        <p:spPr>
          <a:xfrm>
            <a:off x="3782291" y="1149927"/>
            <a:ext cx="5352473" cy="1015663"/>
          </a:xfrm>
          <a:prstGeom prst="rect">
            <a:avLst/>
          </a:prstGeom>
          <a:noFill/>
        </p:spPr>
        <p:txBody>
          <a:bodyPr wrap="square" rtlCol="0">
            <a:spAutoFit/>
          </a:bodyPr>
          <a:lstStyle/>
          <a:p>
            <a:r>
              <a:rPr lang="en-US" sz="6000" b="1" dirty="0">
                <a:solidFill>
                  <a:srgbClr val="FF0000"/>
                </a:solidFill>
              </a:rPr>
              <a:t>Introduction 2</a:t>
            </a:r>
          </a:p>
        </p:txBody>
      </p:sp>
    </p:spTree>
    <p:extLst>
      <p:ext uri="{BB962C8B-B14F-4D97-AF65-F5344CB8AC3E}">
        <p14:creationId xmlns:p14="http://schemas.microsoft.com/office/powerpoint/2010/main" val="1239428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4E77F840-7E0F-719C-1F9E-929C41C196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33" y="314399"/>
            <a:ext cx="7024104" cy="420374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FE7A11-C013-90BB-BB9F-E24BF16506E4}"/>
                  </a:ext>
                </a:extLst>
              </p:cNvPr>
              <p:cNvSpPr txBox="1"/>
              <p:nvPr/>
            </p:nvSpPr>
            <p:spPr>
              <a:xfrm>
                <a:off x="1270796" y="1085426"/>
                <a:ext cx="109833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𝑻</m:t>
                          </m:r>
                        </m:e>
                        <m:sub>
                          <m:r>
                            <a:rPr lang="en-US" sz="2400" b="1" i="1" smtClean="0">
                              <a:solidFill>
                                <a:srgbClr val="FF0000"/>
                              </a:solidFill>
                              <a:latin typeface="Cambria Math" panose="02040503050406030204" pitchFamily="18" charset="0"/>
                            </a:rPr>
                            <m:t>𝒙</m:t>
                          </m:r>
                        </m:sub>
                      </m:sSub>
                      <m:r>
                        <a:rPr lang="en-US" sz="2400" b="1" i="1" smtClean="0">
                          <a:solidFill>
                            <a:srgbClr val="FF0000"/>
                          </a:solidFill>
                          <a:latin typeface="Cambria Math" panose="02040503050406030204" pitchFamily="18" charset="0"/>
                          <a:ea typeface="Cambria Math" panose="02040503050406030204" pitchFamily="18" charset="0"/>
                        </a:rPr>
                        <m:t>𝓧</m:t>
                      </m:r>
                    </m:oMath>
                  </m:oMathPara>
                </a14:m>
                <a:endParaRPr lang="en-US" sz="2400" b="1" dirty="0"/>
              </a:p>
            </p:txBody>
          </p:sp>
        </mc:Choice>
        <mc:Fallback xmlns="">
          <p:sp>
            <p:nvSpPr>
              <p:cNvPr id="4" name="TextBox 3">
                <a:extLst>
                  <a:ext uri="{FF2B5EF4-FFF2-40B4-BE49-F238E27FC236}">
                    <a16:creationId xmlns:a16="http://schemas.microsoft.com/office/drawing/2014/main" id="{13FE7A11-C013-90BB-BB9F-E24BF16506E4}"/>
                  </a:ext>
                </a:extLst>
              </p:cNvPr>
              <p:cNvSpPr txBox="1">
                <a:spLocks noRot="1" noChangeAspect="1" noMove="1" noResize="1" noEditPoints="1" noAdjustHandles="1" noChangeArrowheads="1" noChangeShapeType="1" noTextEdit="1"/>
              </p:cNvSpPr>
              <p:nvPr/>
            </p:nvSpPr>
            <p:spPr>
              <a:xfrm>
                <a:off x="1270796" y="1085426"/>
                <a:ext cx="1098331"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D111837-6599-61FB-B4DA-EA755979B751}"/>
                  </a:ext>
                </a:extLst>
              </p:cNvPr>
              <p:cNvSpPr txBox="1"/>
              <p:nvPr/>
            </p:nvSpPr>
            <p:spPr>
              <a:xfrm>
                <a:off x="2369127" y="1184247"/>
                <a:ext cx="203661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𝒙</m:t>
                      </m:r>
                    </m:oMath>
                  </m:oMathPara>
                </a14:m>
                <a:endParaRPr lang="en-US" sz="2400" b="1" dirty="0">
                  <a:solidFill>
                    <a:srgbClr val="FF0000"/>
                  </a:solidFill>
                </a:endParaRPr>
              </a:p>
            </p:txBody>
          </p:sp>
        </mc:Choice>
        <mc:Fallback xmlns="">
          <p:sp>
            <p:nvSpPr>
              <p:cNvPr id="5" name="TextBox 4">
                <a:extLst>
                  <a:ext uri="{FF2B5EF4-FFF2-40B4-BE49-F238E27FC236}">
                    <a16:creationId xmlns:a16="http://schemas.microsoft.com/office/drawing/2014/main" id="{6D111837-6599-61FB-B4DA-EA755979B751}"/>
                  </a:ext>
                </a:extLst>
              </p:cNvPr>
              <p:cNvSpPr txBox="1">
                <a:spLocks noRot="1" noChangeAspect="1" noMove="1" noResize="1" noEditPoints="1" noAdjustHandles="1" noChangeArrowheads="1" noChangeShapeType="1" noTextEdit="1"/>
              </p:cNvSpPr>
              <p:nvPr/>
            </p:nvSpPr>
            <p:spPr>
              <a:xfrm>
                <a:off x="2369127" y="1184247"/>
                <a:ext cx="2036618" cy="461665"/>
              </a:xfrm>
              <a:prstGeom prst="rect">
                <a:avLst/>
              </a:prstGeom>
              <a:blipFill>
                <a:blip r:embed="rId4"/>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258CF04B-9E6E-2007-D41E-2C4DB573DBAD}"/>
              </a:ext>
            </a:extLst>
          </p:cNvPr>
          <p:cNvCxnSpPr>
            <a:cxnSpLocks/>
          </p:cNvCxnSpPr>
          <p:nvPr/>
        </p:nvCxnSpPr>
        <p:spPr>
          <a:xfrm>
            <a:off x="5347854" y="1547091"/>
            <a:ext cx="1874982" cy="262312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8B5B40C-A58B-140C-0EFD-B24CC7DB148E}"/>
              </a:ext>
            </a:extLst>
          </p:cNvPr>
          <p:cNvCxnSpPr/>
          <p:nvPr/>
        </p:nvCxnSpPr>
        <p:spPr>
          <a:xfrm flipV="1">
            <a:off x="2128982" y="1547091"/>
            <a:ext cx="3260437" cy="665018"/>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13D6B10-43BC-9D8E-C4D2-80FAFA81ED9F}"/>
              </a:ext>
            </a:extLst>
          </p:cNvPr>
          <p:cNvCxnSpPr>
            <a:cxnSpLocks/>
          </p:cNvCxnSpPr>
          <p:nvPr/>
        </p:nvCxnSpPr>
        <p:spPr>
          <a:xfrm>
            <a:off x="2162437" y="2212109"/>
            <a:ext cx="1877530" cy="2812065"/>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D3E72D2-11D6-B1C8-FB87-2288739377BB}"/>
              </a:ext>
            </a:extLst>
          </p:cNvPr>
          <p:cNvCxnSpPr>
            <a:cxnSpLocks/>
          </p:cNvCxnSpPr>
          <p:nvPr/>
        </p:nvCxnSpPr>
        <p:spPr>
          <a:xfrm flipV="1">
            <a:off x="4039967" y="4211782"/>
            <a:ext cx="3231285" cy="85956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C12E941C-0B2C-24DF-8576-7BDCF32F3C23}"/>
              </a:ext>
            </a:extLst>
          </p:cNvPr>
          <p:cNvSpPr/>
          <p:nvPr/>
        </p:nvSpPr>
        <p:spPr>
          <a:xfrm>
            <a:off x="4225636" y="2343348"/>
            <a:ext cx="221673" cy="14585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EC6D977-33D6-A249-AF6E-DA5B58E5DA56}"/>
                  </a:ext>
                </a:extLst>
              </p:cNvPr>
              <p:cNvSpPr txBox="1"/>
              <p:nvPr/>
            </p:nvSpPr>
            <p:spPr>
              <a:xfrm>
                <a:off x="3680552" y="2204259"/>
                <a:ext cx="68349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𝒙</m:t>
                      </m:r>
                      <m:r>
                        <a:rPr lang="en-US" sz="2400" b="1" i="1" smtClean="0">
                          <a:solidFill>
                            <a:srgbClr val="FF0000"/>
                          </a:solidFill>
                          <a:latin typeface="Cambria Math" panose="02040503050406030204" pitchFamily="18" charset="0"/>
                        </a:rPr>
                        <m:t>′</m:t>
                      </m:r>
                    </m:oMath>
                  </m:oMathPara>
                </a14:m>
                <a:endParaRPr lang="en-US" sz="2400" b="1" dirty="0">
                  <a:solidFill>
                    <a:srgbClr val="FF0000"/>
                  </a:solidFill>
                </a:endParaRPr>
              </a:p>
            </p:txBody>
          </p:sp>
        </mc:Choice>
        <mc:Fallback xmlns="">
          <p:sp>
            <p:nvSpPr>
              <p:cNvPr id="27" name="TextBox 26">
                <a:extLst>
                  <a:ext uri="{FF2B5EF4-FFF2-40B4-BE49-F238E27FC236}">
                    <a16:creationId xmlns:a16="http://schemas.microsoft.com/office/drawing/2014/main" id="{5EC6D977-33D6-A249-AF6E-DA5B58E5DA56}"/>
                  </a:ext>
                </a:extLst>
              </p:cNvPr>
              <p:cNvSpPr txBox="1">
                <a:spLocks noRot="1" noChangeAspect="1" noMove="1" noResize="1" noEditPoints="1" noAdjustHandles="1" noChangeArrowheads="1" noChangeShapeType="1" noTextEdit="1"/>
              </p:cNvSpPr>
              <p:nvPr/>
            </p:nvSpPr>
            <p:spPr>
              <a:xfrm>
                <a:off x="3680552" y="2204259"/>
                <a:ext cx="683491"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5979F34-E3A1-9180-2896-A977A6372A80}"/>
                  </a:ext>
                </a:extLst>
              </p:cNvPr>
              <p:cNvSpPr txBox="1"/>
              <p:nvPr/>
            </p:nvSpPr>
            <p:spPr>
              <a:xfrm>
                <a:off x="2881746" y="423898"/>
                <a:ext cx="18749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𝑭</m:t>
                      </m:r>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𝒙</m:t>
                      </m:r>
                      <m:r>
                        <a:rPr lang="en-US" sz="2400" b="1" i="1" smtClean="0">
                          <a:solidFill>
                            <a:srgbClr val="FF0000"/>
                          </a:solidFill>
                          <a:latin typeface="Cambria Math" panose="02040503050406030204" pitchFamily="18" charset="0"/>
                        </a:rPr>
                        <m:t>)</m:t>
                      </m:r>
                    </m:oMath>
                  </m:oMathPara>
                </a14:m>
                <a:endParaRPr lang="en-US" sz="2400" b="1" dirty="0">
                  <a:solidFill>
                    <a:srgbClr val="FF0000"/>
                  </a:solidFill>
                </a:endParaRPr>
              </a:p>
            </p:txBody>
          </p:sp>
        </mc:Choice>
        <mc:Fallback xmlns="">
          <p:sp>
            <p:nvSpPr>
              <p:cNvPr id="28" name="TextBox 27">
                <a:extLst>
                  <a:ext uri="{FF2B5EF4-FFF2-40B4-BE49-F238E27FC236}">
                    <a16:creationId xmlns:a16="http://schemas.microsoft.com/office/drawing/2014/main" id="{35979F34-E3A1-9180-2896-A977A6372A80}"/>
                  </a:ext>
                </a:extLst>
              </p:cNvPr>
              <p:cNvSpPr txBox="1">
                <a:spLocks noRot="1" noChangeAspect="1" noMove="1" noResize="1" noEditPoints="1" noAdjustHandles="1" noChangeArrowheads="1" noChangeShapeType="1" noTextEdit="1"/>
              </p:cNvSpPr>
              <p:nvPr/>
            </p:nvSpPr>
            <p:spPr>
              <a:xfrm>
                <a:off x="2881746" y="423898"/>
                <a:ext cx="1874982" cy="461665"/>
              </a:xfrm>
              <a:prstGeom prst="rect">
                <a:avLst/>
              </a:prstGeom>
              <a:blipFill>
                <a:blip r:embed="rId6"/>
                <a:stretch>
                  <a:fillRect b="-18667"/>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45410026-82ED-74BC-B1E6-94E2A6B47BC0}"/>
              </a:ext>
            </a:extLst>
          </p:cNvPr>
          <p:cNvCxnSpPr>
            <a:cxnSpLocks/>
          </p:cNvCxnSpPr>
          <p:nvPr/>
        </p:nvCxnSpPr>
        <p:spPr>
          <a:xfrm flipV="1">
            <a:off x="3456194" y="795637"/>
            <a:ext cx="219364" cy="4037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397F468-E487-A8C6-6A3E-8FB4621334AF}"/>
                  </a:ext>
                </a:extLst>
              </p:cNvPr>
              <p:cNvSpPr txBox="1"/>
              <p:nvPr/>
            </p:nvSpPr>
            <p:spPr>
              <a:xfrm>
                <a:off x="4190510" y="1654567"/>
                <a:ext cx="154806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𝑭</m:t>
                      </m:r>
                      <m:r>
                        <a:rPr lang="en-US" sz="2400" b="1" i="1" smtClean="0">
                          <a:solidFill>
                            <a:srgbClr val="FF0000"/>
                          </a:solidFill>
                          <a:latin typeface="Cambria Math" panose="02040503050406030204" pitchFamily="18" charset="0"/>
                        </a:rPr>
                        <m:t>(</m:t>
                      </m:r>
                      <m:sSup>
                        <m:sSupPr>
                          <m:ctrlPr>
                            <a:rPr lang="en-US" sz="2400" b="1" i="1" smtClean="0">
                              <a:solidFill>
                                <a:srgbClr val="FF0000"/>
                              </a:solidFill>
                              <a:latin typeface="Cambria Math" panose="02040503050406030204" pitchFamily="18" charset="0"/>
                            </a:rPr>
                          </m:ctrlPr>
                        </m:sSupPr>
                        <m:e>
                          <m:r>
                            <a:rPr lang="en-US" sz="2400" b="1" i="1" smtClean="0">
                              <a:solidFill>
                                <a:srgbClr val="FF0000"/>
                              </a:solidFill>
                              <a:latin typeface="Cambria Math" panose="02040503050406030204" pitchFamily="18" charset="0"/>
                            </a:rPr>
                            <m:t>𝒙</m:t>
                          </m:r>
                        </m:e>
                        <m:sup>
                          <m:r>
                            <a:rPr lang="en-US" sz="2400" b="1" i="1" smtClean="0">
                              <a:solidFill>
                                <a:srgbClr val="FF0000"/>
                              </a:solidFill>
                              <a:latin typeface="Cambria Math" panose="02040503050406030204" pitchFamily="18" charset="0"/>
                            </a:rPr>
                            <m:t>′</m:t>
                          </m:r>
                        </m:sup>
                      </m:sSup>
                      <m:r>
                        <a:rPr lang="en-US" sz="2400" b="1" i="1" smtClean="0">
                          <a:solidFill>
                            <a:srgbClr val="FF0000"/>
                          </a:solidFill>
                          <a:latin typeface="Cambria Math" panose="02040503050406030204" pitchFamily="18" charset="0"/>
                        </a:rPr>
                        <m:t>)</m:t>
                      </m:r>
                    </m:oMath>
                  </m:oMathPara>
                </a14:m>
                <a:endParaRPr lang="en-US" sz="2400" b="1" dirty="0">
                  <a:solidFill>
                    <a:srgbClr val="FF0000"/>
                  </a:solidFill>
                </a:endParaRPr>
              </a:p>
            </p:txBody>
          </p:sp>
        </mc:Choice>
        <mc:Fallback xmlns="">
          <p:sp>
            <p:nvSpPr>
              <p:cNvPr id="31" name="TextBox 30">
                <a:extLst>
                  <a:ext uri="{FF2B5EF4-FFF2-40B4-BE49-F238E27FC236}">
                    <a16:creationId xmlns:a16="http://schemas.microsoft.com/office/drawing/2014/main" id="{9397F468-E487-A8C6-6A3E-8FB4621334AF}"/>
                  </a:ext>
                </a:extLst>
              </p:cNvPr>
              <p:cNvSpPr txBox="1">
                <a:spLocks noRot="1" noChangeAspect="1" noMove="1" noResize="1" noEditPoints="1" noAdjustHandles="1" noChangeArrowheads="1" noChangeShapeType="1" noTextEdit="1"/>
              </p:cNvSpPr>
              <p:nvPr/>
            </p:nvSpPr>
            <p:spPr>
              <a:xfrm>
                <a:off x="4190510" y="1654567"/>
                <a:ext cx="1548068" cy="461665"/>
              </a:xfrm>
              <a:prstGeom prst="rect">
                <a:avLst/>
              </a:prstGeom>
              <a:blipFill>
                <a:blip r:embed="rId7"/>
                <a:stretch>
                  <a:fillRect b="-17105"/>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B3E1768A-E53C-CD07-A257-5B1867DE2FC9}"/>
              </a:ext>
            </a:extLst>
          </p:cNvPr>
          <p:cNvCxnSpPr>
            <a:cxnSpLocks/>
          </p:cNvCxnSpPr>
          <p:nvPr/>
        </p:nvCxnSpPr>
        <p:spPr>
          <a:xfrm flipV="1">
            <a:off x="4427623" y="2041774"/>
            <a:ext cx="325395" cy="3129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36D8B2D-9BD7-98B0-95E2-20CCB3DE7676}"/>
                  </a:ext>
                </a:extLst>
              </p:cNvPr>
              <p:cNvSpPr txBox="1"/>
              <p:nvPr/>
            </p:nvSpPr>
            <p:spPr>
              <a:xfrm>
                <a:off x="4982076" y="2858654"/>
                <a:ext cx="181956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𝑻</m:t>
                          </m:r>
                        </m:e>
                        <m:sub>
                          <m:r>
                            <a:rPr lang="en-US" sz="2400" b="1" i="1" smtClean="0">
                              <a:solidFill>
                                <a:srgbClr val="FF0000"/>
                              </a:solidFill>
                              <a:latin typeface="Cambria Math" panose="02040503050406030204" pitchFamily="18" charset="0"/>
                            </a:rPr>
                            <m:t>𝒙</m:t>
                          </m:r>
                          <m:r>
                            <a:rPr lang="en-US" sz="2400" b="1" i="1" smtClean="0">
                              <a:solidFill>
                                <a:srgbClr val="FF0000"/>
                              </a:solidFill>
                              <a:latin typeface="Cambria Math" panose="02040503050406030204" pitchFamily="18" charset="0"/>
                            </a:rPr>
                            <m:t>′</m:t>
                          </m:r>
                        </m:sub>
                      </m:sSub>
                      <m:r>
                        <a:rPr lang="en-US" sz="2400" b="1" i="1" smtClean="0">
                          <a:solidFill>
                            <a:srgbClr val="FF0000"/>
                          </a:solidFill>
                          <a:latin typeface="Cambria Math" panose="02040503050406030204" pitchFamily="18" charset="0"/>
                          <a:ea typeface="Cambria Math" panose="02040503050406030204" pitchFamily="18" charset="0"/>
                        </a:rPr>
                        <m:t>𝓧</m:t>
                      </m:r>
                    </m:oMath>
                  </m:oMathPara>
                </a14:m>
                <a:endParaRPr lang="en-US" sz="2400" b="1" dirty="0"/>
              </a:p>
            </p:txBody>
          </p:sp>
        </mc:Choice>
        <mc:Fallback xmlns="">
          <p:sp>
            <p:nvSpPr>
              <p:cNvPr id="38" name="TextBox 37">
                <a:extLst>
                  <a:ext uri="{FF2B5EF4-FFF2-40B4-BE49-F238E27FC236}">
                    <a16:creationId xmlns:a16="http://schemas.microsoft.com/office/drawing/2014/main" id="{436D8B2D-9BD7-98B0-95E2-20CCB3DE7676}"/>
                  </a:ext>
                </a:extLst>
              </p:cNvPr>
              <p:cNvSpPr txBox="1">
                <a:spLocks noRot="1" noChangeAspect="1" noMove="1" noResize="1" noEditPoints="1" noAdjustHandles="1" noChangeArrowheads="1" noChangeShapeType="1" noTextEdit="1"/>
              </p:cNvSpPr>
              <p:nvPr/>
            </p:nvSpPr>
            <p:spPr>
              <a:xfrm>
                <a:off x="4982076" y="2858654"/>
                <a:ext cx="1819564" cy="461665"/>
              </a:xfrm>
              <a:prstGeom prst="rect">
                <a:avLst/>
              </a:prstGeom>
              <a:blipFill>
                <a:blip r:embed="rId8"/>
                <a:stretch>
                  <a:fillRect/>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54B9C90E-1A16-48F8-7726-3CEA60A656A9}"/>
              </a:ext>
            </a:extLst>
          </p:cNvPr>
          <p:cNvSpPr txBox="1"/>
          <p:nvPr/>
        </p:nvSpPr>
        <p:spPr>
          <a:xfrm>
            <a:off x="6981640" y="3036596"/>
            <a:ext cx="2413287" cy="461665"/>
          </a:xfrm>
          <a:prstGeom prst="rect">
            <a:avLst/>
          </a:prstGeom>
          <a:noFill/>
        </p:spPr>
        <p:txBody>
          <a:bodyPr wrap="square" rtlCol="0">
            <a:spAutoFit/>
          </a:bodyPr>
          <a:lstStyle/>
          <a:p>
            <a:r>
              <a:rPr lang="en-US" sz="2400" b="1" dirty="0">
                <a:solidFill>
                  <a:srgbClr val="00B050"/>
                </a:solidFill>
              </a:rPr>
              <a:t>Tangent Space</a:t>
            </a:r>
          </a:p>
        </p:txBody>
      </p:sp>
      <p:cxnSp>
        <p:nvCxnSpPr>
          <p:cNvPr id="41" name="Straight Arrow Connector 40">
            <a:extLst>
              <a:ext uri="{FF2B5EF4-FFF2-40B4-BE49-F238E27FC236}">
                <a16:creationId xmlns:a16="http://schemas.microsoft.com/office/drawing/2014/main" id="{6646F0F1-0648-DA10-96E6-CFA0B0C5F93F}"/>
              </a:ext>
            </a:extLst>
          </p:cNvPr>
          <p:cNvCxnSpPr>
            <a:cxnSpLocks/>
          </p:cNvCxnSpPr>
          <p:nvPr/>
        </p:nvCxnSpPr>
        <p:spPr>
          <a:xfrm flipV="1">
            <a:off x="5967875" y="3255046"/>
            <a:ext cx="1013765" cy="3969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C414E88-FEAE-48F8-90DA-E6AB5A654982}"/>
              </a:ext>
            </a:extLst>
          </p:cNvPr>
          <p:cNvSpPr txBox="1"/>
          <p:nvPr/>
        </p:nvSpPr>
        <p:spPr>
          <a:xfrm>
            <a:off x="8084573" y="340732"/>
            <a:ext cx="3476599" cy="1200329"/>
          </a:xfrm>
          <a:prstGeom prst="rect">
            <a:avLst/>
          </a:prstGeom>
          <a:noFill/>
        </p:spPr>
        <p:txBody>
          <a:bodyPr wrap="square" rtlCol="0">
            <a:spAutoFit/>
          </a:bodyPr>
          <a:lstStyle/>
          <a:p>
            <a:r>
              <a:rPr lang="en-US" sz="2400" b="1" dirty="0">
                <a:solidFill>
                  <a:srgbClr val="00B050"/>
                </a:solidFill>
              </a:rPr>
              <a:t>Tangent Bundle:</a:t>
            </a:r>
          </a:p>
          <a:p>
            <a:r>
              <a:rPr lang="en-US" sz="2400" b="1" dirty="0">
                <a:solidFill>
                  <a:srgbClr val="FF0000"/>
                </a:solidFill>
              </a:rPr>
              <a:t>Collection of  tangent spaces at all points</a:t>
            </a:r>
          </a:p>
        </p:txBody>
      </p:sp>
      <p:sp>
        <p:nvSpPr>
          <p:cNvPr id="3" name="TextBox 2">
            <a:extLst>
              <a:ext uri="{FF2B5EF4-FFF2-40B4-BE49-F238E27FC236}">
                <a16:creationId xmlns:a16="http://schemas.microsoft.com/office/drawing/2014/main" id="{BE31F865-808D-137F-D731-C3D598DDD2F4}"/>
              </a:ext>
            </a:extLst>
          </p:cNvPr>
          <p:cNvSpPr txBox="1"/>
          <p:nvPr/>
        </p:nvSpPr>
        <p:spPr>
          <a:xfrm>
            <a:off x="617893" y="4880992"/>
            <a:ext cx="2595419" cy="461665"/>
          </a:xfrm>
          <a:prstGeom prst="rect">
            <a:avLst/>
          </a:prstGeom>
          <a:noFill/>
        </p:spPr>
        <p:txBody>
          <a:bodyPr wrap="square" rtlCol="0">
            <a:spAutoFit/>
          </a:bodyPr>
          <a:lstStyle/>
          <a:p>
            <a:r>
              <a:rPr lang="en-US" sz="2400" b="1" dirty="0">
                <a:solidFill>
                  <a:srgbClr val="00B050"/>
                </a:solidFill>
              </a:rPr>
              <a:t>Inner Product: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4869694-03E2-2827-A3C8-66D3DF9BD34B}"/>
                  </a:ext>
                </a:extLst>
              </p:cNvPr>
              <p:cNvSpPr txBox="1"/>
              <p:nvPr/>
            </p:nvSpPr>
            <p:spPr>
              <a:xfrm>
                <a:off x="529864" y="5451985"/>
                <a:ext cx="7653554" cy="494815"/>
              </a:xfrm>
              <a:prstGeom prst="rect">
                <a:avLst/>
              </a:prstGeom>
              <a:noFill/>
            </p:spPr>
            <p:txBody>
              <a:bodyPr wrap="square" rtlCol="0">
                <a:spAutoFit/>
              </a:bodyPr>
              <a:lstStyle/>
              <a:p>
                <a14:m>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&lt;.,.&gt;</m:t>
                        </m:r>
                      </m:e>
                      <m:sub>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𝑻</m:t>
                            </m:r>
                          </m:e>
                          <m:sub>
                            <m:r>
                              <a:rPr lang="en-US" sz="2400" b="1" i="1" smtClean="0">
                                <a:latin typeface="Cambria Math" panose="02040503050406030204" pitchFamily="18" charset="0"/>
                              </a:rPr>
                              <m:t>𝒙</m:t>
                            </m:r>
                          </m:sub>
                        </m:sSub>
                        <m:r>
                          <a:rPr lang="en-US" sz="2400" b="1" i="1" smtClean="0">
                            <a:latin typeface="Cambria Math" panose="02040503050406030204" pitchFamily="18" charset="0"/>
                            <a:ea typeface="Cambria Math" panose="02040503050406030204" pitchFamily="18" charset="0"/>
                          </a:rPr>
                          <m:t>𝓧</m:t>
                        </m:r>
                      </m:sub>
                    </m:sSub>
                    <m:r>
                      <a:rPr lang="en-US" sz="2400" b="1" i="1" smtClean="0">
                        <a:latin typeface="Cambria Math" panose="02040503050406030204" pitchFamily="18" charset="0"/>
                      </a:rPr>
                      <m:t>: </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𝑻</m:t>
                        </m:r>
                      </m:e>
                      <m:sub>
                        <m:r>
                          <a:rPr lang="en-US" sz="2400" b="1" i="1" smtClean="0">
                            <a:latin typeface="Cambria Math" panose="02040503050406030204" pitchFamily="18" charset="0"/>
                          </a:rPr>
                          <m:t>𝒙</m:t>
                        </m:r>
                      </m:sub>
                    </m:sSub>
                    <m:r>
                      <a:rPr lang="en-US" sz="2400" b="1" i="1" smtClean="0">
                        <a:latin typeface="Cambria Math" panose="02040503050406030204" pitchFamily="18" charset="0"/>
                        <a:ea typeface="Cambria Math" panose="02040503050406030204" pitchFamily="18" charset="0"/>
                      </a:rPr>
                      <m:t>𝓧</m:t>
                    </m:r>
                    <m:r>
                      <a:rPr lang="en-US" sz="2400" b="1" i="1" smtClean="0">
                        <a:latin typeface="Cambria Math" panose="02040503050406030204" pitchFamily="18" charset="0"/>
                        <a:ea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𝑻</m:t>
                        </m:r>
                      </m:e>
                      <m:sub>
                        <m:r>
                          <a:rPr lang="en-US" sz="2400" b="1" i="1">
                            <a:latin typeface="Cambria Math" panose="02040503050406030204" pitchFamily="18" charset="0"/>
                          </a:rPr>
                          <m:t>𝒙</m:t>
                        </m:r>
                      </m:sub>
                    </m:sSub>
                    <m:r>
                      <a:rPr lang="en-US" sz="2400" b="1" i="1">
                        <a:latin typeface="Cambria Math" panose="02040503050406030204" pitchFamily="18" charset="0"/>
                        <a:ea typeface="Cambria Math" panose="02040503050406030204" pitchFamily="18" charset="0"/>
                      </a:rPr>
                      <m:t>𝓧</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𝑹</m:t>
                    </m:r>
                  </m:oMath>
                </a14:m>
                <a:r>
                  <a:rPr lang="en-US" sz="2400" b="1" dirty="0"/>
                  <a:t> is called </a:t>
                </a:r>
                <a:r>
                  <a:rPr lang="en-US" sz="2400" b="1" dirty="0">
                    <a:solidFill>
                      <a:srgbClr val="00B050"/>
                    </a:solidFill>
                  </a:rPr>
                  <a:t>Riemannian metric   </a:t>
                </a:r>
              </a:p>
            </p:txBody>
          </p:sp>
        </mc:Choice>
        <mc:Fallback xmlns="">
          <p:sp>
            <p:nvSpPr>
              <p:cNvPr id="6" name="TextBox 5">
                <a:extLst>
                  <a:ext uri="{FF2B5EF4-FFF2-40B4-BE49-F238E27FC236}">
                    <a16:creationId xmlns:a16="http://schemas.microsoft.com/office/drawing/2014/main" id="{64869694-03E2-2827-A3C8-66D3DF9BD34B}"/>
                  </a:ext>
                </a:extLst>
              </p:cNvPr>
              <p:cNvSpPr txBox="1">
                <a:spLocks noRot="1" noChangeAspect="1" noMove="1" noResize="1" noEditPoints="1" noAdjustHandles="1" noChangeArrowheads="1" noChangeShapeType="1" noTextEdit="1"/>
              </p:cNvSpPr>
              <p:nvPr/>
            </p:nvSpPr>
            <p:spPr>
              <a:xfrm>
                <a:off x="529864" y="5451985"/>
                <a:ext cx="7653554" cy="494815"/>
              </a:xfrm>
              <a:prstGeom prst="rect">
                <a:avLst/>
              </a:prstGeom>
              <a:blipFill>
                <a:blip r:embed="rId10"/>
                <a:stretch>
                  <a:fillRect l="-80" t="-8537" r="-159" b="-20732"/>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5DDD41A6-EA65-D27B-D05C-151E902AC8BE}"/>
              </a:ext>
            </a:extLst>
          </p:cNvPr>
          <p:cNvSpPr txBox="1"/>
          <p:nvPr/>
        </p:nvSpPr>
        <p:spPr>
          <a:xfrm>
            <a:off x="387993" y="6045372"/>
            <a:ext cx="8973062" cy="461665"/>
          </a:xfrm>
          <a:prstGeom prst="rect">
            <a:avLst/>
          </a:prstGeom>
          <a:noFill/>
        </p:spPr>
        <p:txBody>
          <a:bodyPr wrap="square">
            <a:spAutoFit/>
          </a:bodyPr>
          <a:lstStyle/>
          <a:p>
            <a:r>
              <a:rPr lang="en-US" sz="2400" b="1" dirty="0"/>
              <a:t>A manifold equipped with a metric is called a </a:t>
            </a:r>
            <a:r>
              <a:rPr lang="en-US" sz="2400" b="1" dirty="0">
                <a:solidFill>
                  <a:srgbClr val="00B050"/>
                </a:solidFill>
              </a:rPr>
              <a:t>Riemannian manifold</a:t>
            </a:r>
            <a:r>
              <a:rPr lang="en-US" dirty="0"/>
              <a:t>.</a:t>
            </a:r>
          </a:p>
        </p:txBody>
      </p:sp>
    </p:spTree>
    <p:extLst>
      <p:ext uri="{BB962C8B-B14F-4D97-AF65-F5344CB8AC3E}">
        <p14:creationId xmlns:p14="http://schemas.microsoft.com/office/powerpoint/2010/main" val="753863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748BD55-8373-8E28-546E-050A409D2C66}"/>
              </a:ext>
            </a:extLst>
          </p:cNvPr>
          <p:cNvSpPr txBox="1"/>
          <p:nvPr/>
        </p:nvSpPr>
        <p:spPr>
          <a:xfrm>
            <a:off x="738908" y="1036980"/>
            <a:ext cx="5306292" cy="3108543"/>
          </a:xfrm>
          <a:prstGeom prst="rect">
            <a:avLst/>
          </a:prstGeom>
          <a:noFill/>
        </p:spPr>
        <p:txBody>
          <a:bodyPr wrap="square">
            <a:spAutoFit/>
          </a:bodyPr>
          <a:lstStyle/>
          <a:p>
            <a:r>
              <a:rPr lang="en-US" sz="2800" dirty="0">
                <a:effectLst/>
                <a:latin typeface="Times New Roman" panose="02020603050405020304" pitchFamily="18" charset="0"/>
                <a:ea typeface="Calibri" panose="020F0502020204030204" pitchFamily="34" charset="0"/>
              </a:rPr>
              <a:t>Coordinate system is a foundation for every quantitative science, engineering, health and medicine. Classical physics, mathematics  and statistics are based  on Cartesian coordinate system. </a:t>
            </a:r>
            <a:r>
              <a:rPr lang="en-US" sz="2800" b="1" dirty="0">
                <a:solidFill>
                  <a:srgbClr val="00B050"/>
                </a:solidFill>
                <a:effectLst/>
                <a:latin typeface="Times New Roman" panose="02020603050405020304" pitchFamily="18" charset="0"/>
                <a:ea typeface="Calibri" panose="020F0502020204030204" pitchFamily="34" charset="0"/>
              </a:rPr>
              <a:t>Coordinate system is a foundation of science</a:t>
            </a:r>
            <a:r>
              <a:rPr lang="en-US" sz="2800" dirty="0">
                <a:effectLst/>
                <a:latin typeface="Times New Roman" panose="02020603050405020304" pitchFamily="18" charset="0"/>
                <a:ea typeface="Calibri" panose="020F0502020204030204" pitchFamily="34" charset="0"/>
              </a:rPr>
              <a:t>. </a:t>
            </a:r>
            <a:endParaRPr lang="en-US" sz="2800" dirty="0"/>
          </a:p>
        </p:txBody>
      </p:sp>
      <p:pic>
        <p:nvPicPr>
          <p:cNvPr id="5" name="Picture 4">
            <a:extLst>
              <a:ext uri="{FF2B5EF4-FFF2-40B4-BE49-F238E27FC236}">
                <a16:creationId xmlns:a16="http://schemas.microsoft.com/office/drawing/2014/main" id="{E34762A3-A286-6A77-8A5D-49CDCDB52365}"/>
              </a:ext>
            </a:extLst>
          </p:cNvPr>
          <p:cNvPicPr>
            <a:picLocks noChangeAspect="1"/>
          </p:cNvPicPr>
          <p:nvPr/>
        </p:nvPicPr>
        <p:blipFill>
          <a:blip r:embed="rId2"/>
          <a:stretch>
            <a:fillRect/>
          </a:stretch>
        </p:blipFill>
        <p:spPr>
          <a:xfrm>
            <a:off x="738908" y="4576410"/>
            <a:ext cx="4963392" cy="2220479"/>
          </a:xfrm>
          <a:prstGeom prst="rect">
            <a:avLst/>
          </a:prstGeom>
        </p:spPr>
      </p:pic>
      <p:sp>
        <p:nvSpPr>
          <p:cNvPr id="6" name="TextBox 5">
            <a:extLst>
              <a:ext uri="{FF2B5EF4-FFF2-40B4-BE49-F238E27FC236}">
                <a16:creationId xmlns:a16="http://schemas.microsoft.com/office/drawing/2014/main" id="{E25207A0-2CC3-41FC-CC6E-3DEE3F7BAE66}"/>
              </a:ext>
            </a:extLst>
          </p:cNvPr>
          <p:cNvSpPr txBox="1"/>
          <p:nvPr/>
        </p:nvSpPr>
        <p:spPr>
          <a:xfrm>
            <a:off x="738908" y="357091"/>
            <a:ext cx="4733637" cy="584775"/>
          </a:xfrm>
          <a:prstGeom prst="rect">
            <a:avLst/>
          </a:prstGeom>
          <a:noFill/>
        </p:spPr>
        <p:txBody>
          <a:bodyPr wrap="square" rtlCol="0">
            <a:spAutoFit/>
          </a:bodyPr>
          <a:lstStyle/>
          <a:p>
            <a:r>
              <a:rPr lang="en-US" sz="3200" b="1" dirty="0">
                <a:solidFill>
                  <a:srgbClr val="FF0000"/>
                </a:solidFill>
                <a:latin typeface="Arial" panose="020B0604020202020204" pitchFamily="34" charset="0"/>
                <a:cs typeface="Arial" panose="020B0604020202020204" pitchFamily="34" charset="0"/>
              </a:rPr>
              <a:t>1.1. Coordinate System</a:t>
            </a:r>
          </a:p>
        </p:txBody>
      </p:sp>
      <p:pic>
        <p:nvPicPr>
          <p:cNvPr id="7" name="Picture 6">
            <a:extLst>
              <a:ext uri="{FF2B5EF4-FFF2-40B4-BE49-F238E27FC236}">
                <a16:creationId xmlns:a16="http://schemas.microsoft.com/office/drawing/2014/main" id="{4BBAD779-943F-C8F9-8B43-FFB9A35D1BDF}"/>
              </a:ext>
            </a:extLst>
          </p:cNvPr>
          <p:cNvPicPr>
            <a:picLocks noChangeAspect="1"/>
          </p:cNvPicPr>
          <p:nvPr/>
        </p:nvPicPr>
        <p:blipFill>
          <a:blip r:embed="rId3"/>
          <a:stretch>
            <a:fillRect/>
          </a:stretch>
        </p:blipFill>
        <p:spPr>
          <a:xfrm>
            <a:off x="6045200" y="415961"/>
            <a:ext cx="6064794" cy="5813966"/>
          </a:xfrm>
          <a:prstGeom prst="rect">
            <a:avLst/>
          </a:prstGeom>
        </p:spPr>
      </p:pic>
    </p:spTree>
    <p:extLst>
      <p:ext uri="{BB962C8B-B14F-4D97-AF65-F5344CB8AC3E}">
        <p14:creationId xmlns:p14="http://schemas.microsoft.com/office/powerpoint/2010/main" val="1605521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9FF341-FBC2-DE72-8A1B-5B07000DC302}"/>
              </a:ext>
            </a:extLst>
          </p:cNvPr>
          <p:cNvPicPr>
            <a:picLocks noChangeAspect="1"/>
          </p:cNvPicPr>
          <p:nvPr/>
        </p:nvPicPr>
        <p:blipFill>
          <a:blip r:embed="rId2"/>
          <a:stretch>
            <a:fillRect/>
          </a:stretch>
        </p:blipFill>
        <p:spPr>
          <a:xfrm>
            <a:off x="5493907" y="909781"/>
            <a:ext cx="6515100" cy="5854710"/>
          </a:xfrm>
          <a:prstGeom prst="rect">
            <a:avLst/>
          </a:prstGeom>
        </p:spPr>
      </p:pic>
      <p:sp>
        <p:nvSpPr>
          <p:cNvPr id="4" name="TextBox 3">
            <a:extLst>
              <a:ext uri="{FF2B5EF4-FFF2-40B4-BE49-F238E27FC236}">
                <a16:creationId xmlns:a16="http://schemas.microsoft.com/office/drawing/2014/main" id="{A9391938-3E94-8B00-0648-7D380B8B4CC1}"/>
              </a:ext>
            </a:extLst>
          </p:cNvPr>
          <p:cNvSpPr txBox="1"/>
          <p:nvPr/>
        </p:nvSpPr>
        <p:spPr>
          <a:xfrm>
            <a:off x="277090" y="4549676"/>
            <a:ext cx="4405745" cy="2308324"/>
          </a:xfrm>
          <a:prstGeom prst="rect">
            <a:avLst/>
          </a:prstGeom>
          <a:noFill/>
        </p:spPr>
        <p:txBody>
          <a:bodyPr wrap="square">
            <a:spAutoFit/>
          </a:bodyPr>
          <a:lstStyle/>
          <a:p>
            <a:r>
              <a:rPr lang="en-US" dirty="0"/>
              <a:t> </a:t>
            </a:r>
            <a:r>
              <a:rPr lang="en-US" sz="2400" dirty="0"/>
              <a:t>Word embedding is perhaps one of the key breakthroughs for the impressive performance of deep learning methods on challenging natural language processing problems.</a:t>
            </a:r>
          </a:p>
        </p:txBody>
      </p:sp>
      <p:sp>
        <p:nvSpPr>
          <p:cNvPr id="5" name="TextBox 4">
            <a:extLst>
              <a:ext uri="{FF2B5EF4-FFF2-40B4-BE49-F238E27FC236}">
                <a16:creationId xmlns:a16="http://schemas.microsoft.com/office/drawing/2014/main" id="{735C1740-CCDA-CB48-A511-15464B7C1807}"/>
              </a:ext>
            </a:extLst>
          </p:cNvPr>
          <p:cNvSpPr txBox="1"/>
          <p:nvPr/>
        </p:nvSpPr>
        <p:spPr>
          <a:xfrm>
            <a:off x="354735" y="683574"/>
            <a:ext cx="4872182" cy="584775"/>
          </a:xfrm>
          <a:prstGeom prst="rect">
            <a:avLst/>
          </a:prstGeom>
          <a:noFill/>
        </p:spPr>
        <p:txBody>
          <a:bodyPr wrap="square" rtlCol="0">
            <a:spAutoFit/>
          </a:bodyPr>
          <a:lstStyle/>
          <a:p>
            <a:r>
              <a:rPr lang="en-US" sz="3200" b="1" dirty="0">
                <a:solidFill>
                  <a:srgbClr val="FF0000"/>
                </a:solidFill>
              </a:rPr>
              <a:t>1.1. 1.  Word Embedding</a:t>
            </a:r>
          </a:p>
        </p:txBody>
      </p:sp>
      <p:sp>
        <p:nvSpPr>
          <p:cNvPr id="6" name="TextBox 5">
            <a:extLst>
              <a:ext uri="{FF2B5EF4-FFF2-40B4-BE49-F238E27FC236}">
                <a16:creationId xmlns:a16="http://schemas.microsoft.com/office/drawing/2014/main" id="{0060556E-290B-5416-167C-6039F35F45F9}"/>
              </a:ext>
            </a:extLst>
          </p:cNvPr>
          <p:cNvSpPr txBox="1"/>
          <p:nvPr/>
        </p:nvSpPr>
        <p:spPr>
          <a:xfrm>
            <a:off x="354735" y="1366981"/>
            <a:ext cx="4668982" cy="1938992"/>
          </a:xfrm>
          <a:prstGeom prst="rect">
            <a:avLst/>
          </a:prstGeom>
          <a:noFill/>
        </p:spPr>
        <p:txBody>
          <a:bodyPr wrap="square" rtlCol="0">
            <a:spAutoFit/>
          </a:bodyPr>
          <a:lstStyle/>
          <a:p>
            <a:r>
              <a:rPr lang="en-US" sz="2400" dirty="0"/>
              <a:t>Word embedding is to map words into the Euclidean space. The words with </a:t>
            </a:r>
            <a:r>
              <a:rPr lang="en-US" sz="2400" b="1" dirty="0">
                <a:solidFill>
                  <a:srgbClr val="00B050"/>
                </a:solidFill>
              </a:rPr>
              <a:t>semantic meaning </a:t>
            </a:r>
            <a:r>
              <a:rPr lang="en-US" sz="2400" dirty="0"/>
              <a:t>will be clustered together. It maps non-Euclidean </a:t>
            </a:r>
            <a:r>
              <a:rPr lang="en-US" sz="2400" dirty="0" err="1"/>
              <a:t>dta</a:t>
            </a:r>
            <a:r>
              <a:rPr lang="en-US" sz="2400" dirty="0"/>
              <a:t> to Euclidean space.</a:t>
            </a:r>
          </a:p>
        </p:txBody>
      </p:sp>
      <p:sp>
        <p:nvSpPr>
          <p:cNvPr id="7" name="TextBox 6">
            <a:extLst>
              <a:ext uri="{FF2B5EF4-FFF2-40B4-BE49-F238E27FC236}">
                <a16:creationId xmlns:a16="http://schemas.microsoft.com/office/drawing/2014/main" id="{FBCC35F2-19B8-2633-CC00-85236CE9C753}"/>
              </a:ext>
            </a:extLst>
          </p:cNvPr>
          <p:cNvSpPr txBox="1"/>
          <p:nvPr/>
        </p:nvSpPr>
        <p:spPr>
          <a:xfrm>
            <a:off x="354735" y="3488590"/>
            <a:ext cx="4581236" cy="830997"/>
          </a:xfrm>
          <a:prstGeom prst="rect">
            <a:avLst/>
          </a:prstGeom>
          <a:noFill/>
        </p:spPr>
        <p:txBody>
          <a:bodyPr wrap="square" rtlCol="0">
            <a:spAutoFit/>
          </a:bodyPr>
          <a:lstStyle/>
          <a:p>
            <a:r>
              <a:rPr lang="en-US" sz="2400" dirty="0"/>
              <a:t>Word embedding is implemented by  neural networks.</a:t>
            </a:r>
          </a:p>
        </p:txBody>
      </p:sp>
      <p:sp>
        <p:nvSpPr>
          <p:cNvPr id="3" name="TextBox 2">
            <a:extLst>
              <a:ext uri="{FF2B5EF4-FFF2-40B4-BE49-F238E27FC236}">
                <a16:creationId xmlns:a16="http://schemas.microsoft.com/office/drawing/2014/main" id="{45D89C16-9269-ACEC-49C7-9CD909AC8312}"/>
              </a:ext>
            </a:extLst>
          </p:cNvPr>
          <p:cNvSpPr txBox="1"/>
          <p:nvPr/>
        </p:nvSpPr>
        <p:spPr>
          <a:xfrm>
            <a:off x="1516498" y="49483"/>
            <a:ext cx="10492509" cy="584775"/>
          </a:xfrm>
          <a:prstGeom prst="rect">
            <a:avLst/>
          </a:prstGeom>
          <a:noFill/>
        </p:spPr>
        <p:txBody>
          <a:bodyPr wrap="square" rtlCol="0">
            <a:spAutoFit/>
          </a:bodyPr>
          <a:lstStyle/>
          <a:p>
            <a:r>
              <a:rPr lang="en-US" sz="3200" b="1" dirty="0">
                <a:solidFill>
                  <a:srgbClr val="FF0000"/>
                </a:solidFill>
                <a:latin typeface="Arial" panose="020B0604020202020204" pitchFamily="34" charset="0"/>
                <a:cs typeface="Arial" panose="020B0604020202020204" pitchFamily="34" charset="0"/>
              </a:rPr>
              <a:t>1.1. Coordinate systems for Non-Euclidean Data</a:t>
            </a:r>
          </a:p>
        </p:txBody>
      </p:sp>
    </p:spTree>
    <p:extLst>
      <p:ext uri="{BB962C8B-B14F-4D97-AF65-F5344CB8AC3E}">
        <p14:creationId xmlns:p14="http://schemas.microsoft.com/office/powerpoint/2010/main" val="299119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989AEC-8B3C-C85A-3DD3-DA7208BEE662}"/>
              </a:ext>
            </a:extLst>
          </p:cNvPr>
          <p:cNvPicPr>
            <a:picLocks noChangeAspect="1"/>
          </p:cNvPicPr>
          <p:nvPr/>
        </p:nvPicPr>
        <p:blipFill>
          <a:blip r:embed="rId2"/>
          <a:stretch>
            <a:fillRect/>
          </a:stretch>
        </p:blipFill>
        <p:spPr>
          <a:xfrm>
            <a:off x="4636654" y="165402"/>
            <a:ext cx="6877050" cy="6705600"/>
          </a:xfrm>
          <a:prstGeom prst="rect">
            <a:avLst/>
          </a:prstGeom>
        </p:spPr>
      </p:pic>
      <p:sp>
        <p:nvSpPr>
          <p:cNvPr id="3" name="TextBox 2">
            <a:extLst>
              <a:ext uri="{FF2B5EF4-FFF2-40B4-BE49-F238E27FC236}">
                <a16:creationId xmlns:a16="http://schemas.microsoft.com/office/drawing/2014/main" id="{205DAEFE-CD6D-8D47-D59C-3B75A01C5B18}"/>
              </a:ext>
            </a:extLst>
          </p:cNvPr>
          <p:cNvSpPr txBox="1"/>
          <p:nvPr/>
        </p:nvSpPr>
        <p:spPr>
          <a:xfrm>
            <a:off x="300181" y="3136612"/>
            <a:ext cx="4433456" cy="584775"/>
          </a:xfrm>
          <a:prstGeom prst="rect">
            <a:avLst/>
          </a:prstGeom>
          <a:noFill/>
        </p:spPr>
        <p:txBody>
          <a:bodyPr wrap="square" rtlCol="0">
            <a:spAutoFit/>
          </a:bodyPr>
          <a:lstStyle/>
          <a:p>
            <a:r>
              <a:rPr lang="en-US" sz="3200" b="1" dirty="0">
                <a:solidFill>
                  <a:srgbClr val="FF0000"/>
                </a:solidFill>
              </a:rPr>
              <a:t>1.1.2. Image Embedding</a:t>
            </a:r>
          </a:p>
        </p:txBody>
      </p:sp>
    </p:spTree>
    <p:extLst>
      <p:ext uri="{BB962C8B-B14F-4D97-AF65-F5344CB8AC3E}">
        <p14:creationId xmlns:p14="http://schemas.microsoft.com/office/powerpoint/2010/main" val="3759550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2B913C-EDAA-4DBE-A5F1-A4DDD938481C}"/>
              </a:ext>
            </a:extLst>
          </p:cNvPr>
          <p:cNvSpPr txBox="1"/>
          <p:nvPr/>
        </p:nvSpPr>
        <p:spPr>
          <a:xfrm>
            <a:off x="3808270" y="62180"/>
            <a:ext cx="7021366" cy="584775"/>
          </a:xfrm>
          <a:prstGeom prst="rect">
            <a:avLst/>
          </a:prstGeom>
          <a:noFill/>
        </p:spPr>
        <p:txBody>
          <a:bodyPr wrap="square" rtlCol="0">
            <a:spAutoFit/>
          </a:bodyPr>
          <a:lstStyle/>
          <a:p>
            <a:r>
              <a:rPr lang="en-US" sz="3200" b="1" dirty="0">
                <a:solidFill>
                  <a:srgbClr val="FF0000"/>
                </a:solidFill>
                <a:latin typeface="Arial" panose="020B0604020202020204" pitchFamily="34" charset="0"/>
                <a:cs typeface="Arial" panose="020B0604020202020204" pitchFamily="34" charset="0"/>
              </a:rPr>
              <a:t>1.1.3.1 DNA Embedding</a:t>
            </a:r>
          </a:p>
        </p:txBody>
      </p:sp>
      <p:sp>
        <p:nvSpPr>
          <p:cNvPr id="3" name="TextBox 2">
            <a:extLst>
              <a:ext uri="{FF2B5EF4-FFF2-40B4-BE49-F238E27FC236}">
                <a16:creationId xmlns:a16="http://schemas.microsoft.com/office/drawing/2014/main" id="{0714D3DB-EBA9-4F49-BF4E-E71A71AE08E4}"/>
              </a:ext>
            </a:extLst>
          </p:cNvPr>
          <p:cNvSpPr txBox="1"/>
          <p:nvPr/>
        </p:nvSpPr>
        <p:spPr>
          <a:xfrm>
            <a:off x="3285837" y="4599585"/>
            <a:ext cx="6181435" cy="369332"/>
          </a:xfrm>
          <a:prstGeom prst="rect">
            <a:avLst/>
          </a:prstGeom>
          <a:noFill/>
        </p:spPr>
        <p:txBody>
          <a:bodyPr wrap="square" rtlCol="0">
            <a:spAutoFit/>
          </a:bodyPr>
          <a:lstStyle/>
          <a:p>
            <a:r>
              <a:rPr lang="en-US" b="1" dirty="0">
                <a:solidFill>
                  <a:srgbClr val="7030A0"/>
                </a:solidFill>
              </a:rPr>
              <a:t>[CLS]</a:t>
            </a:r>
            <a:r>
              <a:rPr lang="en-US" b="1" dirty="0">
                <a:solidFill>
                  <a:srgbClr val="FF0000"/>
                </a:solidFill>
              </a:rPr>
              <a:t>     AAG</a:t>
            </a:r>
            <a:r>
              <a:rPr lang="en-US" dirty="0"/>
              <a:t>     </a:t>
            </a:r>
            <a:r>
              <a:rPr lang="en-US" b="1" dirty="0">
                <a:solidFill>
                  <a:srgbClr val="00B050"/>
                </a:solidFill>
              </a:rPr>
              <a:t>AGC</a:t>
            </a:r>
            <a:r>
              <a:rPr lang="en-US" dirty="0"/>
              <a:t>     </a:t>
            </a:r>
            <a:r>
              <a:rPr lang="en-US" b="1" dirty="0">
                <a:solidFill>
                  <a:srgbClr val="FF09FF"/>
                </a:solidFill>
              </a:rPr>
              <a:t>GCC</a:t>
            </a:r>
            <a:r>
              <a:rPr lang="en-US" dirty="0"/>
              <a:t>      </a:t>
            </a:r>
            <a:r>
              <a:rPr lang="en-US" b="1" dirty="0">
                <a:solidFill>
                  <a:srgbClr val="7030A0"/>
                </a:solidFill>
              </a:rPr>
              <a:t>CCT</a:t>
            </a:r>
            <a:r>
              <a:rPr lang="en-US" dirty="0"/>
              <a:t>      </a:t>
            </a:r>
            <a:r>
              <a:rPr lang="en-US" b="1" dirty="0">
                <a:solidFill>
                  <a:srgbClr val="C00000"/>
                </a:solidFill>
              </a:rPr>
              <a:t>CTG</a:t>
            </a:r>
            <a:r>
              <a:rPr lang="en-US" dirty="0"/>
              <a:t>      </a:t>
            </a:r>
            <a:r>
              <a:rPr lang="en-US" b="1" dirty="0">
                <a:solidFill>
                  <a:srgbClr val="00B050"/>
                </a:solidFill>
              </a:rPr>
              <a:t>TGC     </a:t>
            </a:r>
            <a:r>
              <a:rPr lang="en-US" b="1" dirty="0">
                <a:solidFill>
                  <a:srgbClr val="002060"/>
                </a:solidFill>
              </a:rPr>
              <a:t>[SEP]</a:t>
            </a:r>
          </a:p>
        </p:txBody>
      </p:sp>
      <p:sp>
        <p:nvSpPr>
          <p:cNvPr id="4" name="TextBox 3">
            <a:extLst>
              <a:ext uri="{FF2B5EF4-FFF2-40B4-BE49-F238E27FC236}">
                <a16:creationId xmlns:a16="http://schemas.microsoft.com/office/drawing/2014/main" id="{C50CE343-CCBA-4DEF-8D60-72A703036201}"/>
              </a:ext>
            </a:extLst>
          </p:cNvPr>
          <p:cNvSpPr txBox="1"/>
          <p:nvPr/>
        </p:nvSpPr>
        <p:spPr>
          <a:xfrm>
            <a:off x="4241801" y="5491019"/>
            <a:ext cx="2867891" cy="369332"/>
          </a:xfrm>
          <a:prstGeom prst="rect">
            <a:avLst/>
          </a:prstGeom>
          <a:noFill/>
        </p:spPr>
        <p:txBody>
          <a:bodyPr wrap="square" rtlCol="0">
            <a:spAutoFit/>
          </a:bodyPr>
          <a:lstStyle/>
          <a:p>
            <a:r>
              <a:rPr lang="en-US" b="1" dirty="0"/>
              <a:t>                AAGCCTGC</a:t>
            </a:r>
          </a:p>
        </p:txBody>
      </p:sp>
      <p:sp>
        <p:nvSpPr>
          <p:cNvPr id="5" name="TextBox 4">
            <a:extLst>
              <a:ext uri="{FF2B5EF4-FFF2-40B4-BE49-F238E27FC236}">
                <a16:creationId xmlns:a16="http://schemas.microsoft.com/office/drawing/2014/main" id="{49170B24-1B18-42A1-B8E8-3DC199B5FC20}"/>
              </a:ext>
            </a:extLst>
          </p:cNvPr>
          <p:cNvSpPr txBox="1"/>
          <p:nvPr/>
        </p:nvSpPr>
        <p:spPr>
          <a:xfrm>
            <a:off x="3253511" y="3980747"/>
            <a:ext cx="6624780" cy="369332"/>
          </a:xfrm>
          <a:prstGeom prst="rect">
            <a:avLst/>
          </a:prstGeom>
          <a:noFill/>
        </p:spPr>
        <p:txBody>
          <a:bodyPr wrap="square" rtlCol="0">
            <a:spAutoFit/>
          </a:bodyPr>
          <a:lstStyle/>
          <a:p>
            <a:r>
              <a:rPr lang="en-US" b="1" dirty="0">
                <a:solidFill>
                  <a:srgbClr val="7030A0"/>
                </a:solidFill>
              </a:rPr>
              <a:t>[CLS]</a:t>
            </a:r>
            <a:r>
              <a:rPr lang="en-US" b="1" dirty="0">
                <a:solidFill>
                  <a:srgbClr val="FF0000"/>
                </a:solidFill>
              </a:rPr>
              <a:t>     AAG</a:t>
            </a:r>
            <a:r>
              <a:rPr lang="en-US" dirty="0"/>
              <a:t>     </a:t>
            </a:r>
            <a:r>
              <a:rPr lang="en-US" b="1" dirty="0">
                <a:solidFill>
                  <a:srgbClr val="00B050"/>
                </a:solidFill>
              </a:rPr>
              <a:t>AGC</a:t>
            </a:r>
            <a:r>
              <a:rPr lang="en-US" dirty="0"/>
              <a:t>     </a:t>
            </a:r>
            <a:r>
              <a:rPr lang="en-US" b="1" dirty="0">
                <a:solidFill>
                  <a:srgbClr val="FF09FF"/>
                </a:solidFill>
              </a:rPr>
              <a:t>GCC</a:t>
            </a:r>
            <a:r>
              <a:rPr lang="en-US" dirty="0"/>
              <a:t>      </a:t>
            </a:r>
            <a:r>
              <a:rPr lang="en-US" b="1" dirty="0">
                <a:solidFill>
                  <a:srgbClr val="7030A0"/>
                </a:solidFill>
              </a:rPr>
              <a:t>CCT</a:t>
            </a:r>
            <a:r>
              <a:rPr lang="en-US" dirty="0"/>
              <a:t>      </a:t>
            </a:r>
            <a:r>
              <a:rPr lang="en-US" b="1" dirty="0">
                <a:solidFill>
                  <a:srgbClr val="C00000"/>
                </a:solidFill>
              </a:rPr>
              <a:t>CTG</a:t>
            </a:r>
            <a:r>
              <a:rPr lang="en-US" dirty="0"/>
              <a:t>      </a:t>
            </a:r>
            <a:r>
              <a:rPr lang="en-US" b="1" dirty="0">
                <a:solidFill>
                  <a:srgbClr val="00B050"/>
                </a:solidFill>
              </a:rPr>
              <a:t>TGC     </a:t>
            </a:r>
            <a:r>
              <a:rPr lang="en-US" b="1" dirty="0">
                <a:solidFill>
                  <a:srgbClr val="002060"/>
                </a:solidFill>
              </a:rPr>
              <a:t>[SEP]</a:t>
            </a:r>
          </a:p>
        </p:txBody>
      </p:sp>
      <p:cxnSp>
        <p:nvCxnSpPr>
          <p:cNvPr id="7" name="Straight Arrow Connector 6">
            <a:extLst>
              <a:ext uri="{FF2B5EF4-FFF2-40B4-BE49-F238E27FC236}">
                <a16:creationId xmlns:a16="http://schemas.microsoft.com/office/drawing/2014/main" id="{16603F56-F5D9-4FB7-96F7-9D2D5B50814A}"/>
              </a:ext>
            </a:extLst>
          </p:cNvPr>
          <p:cNvCxnSpPr>
            <a:stCxn id="4" idx="0"/>
          </p:cNvCxnSpPr>
          <p:nvPr/>
        </p:nvCxnSpPr>
        <p:spPr>
          <a:xfrm flipH="1" flipV="1">
            <a:off x="5661891" y="5005986"/>
            <a:ext cx="13856" cy="485033"/>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34B0541-3D04-40D0-94E8-D4F76422ECC2}"/>
              </a:ext>
            </a:extLst>
          </p:cNvPr>
          <p:cNvSpPr txBox="1"/>
          <p:nvPr/>
        </p:nvSpPr>
        <p:spPr>
          <a:xfrm>
            <a:off x="861293" y="3547159"/>
            <a:ext cx="2295236" cy="369332"/>
          </a:xfrm>
          <a:prstGeom prst="rect">
            <a:avLst/>
          </a:prstGeom>
          <a:noFill/>
        </p:spPr>
        <p:txBody>
          <a:bodyPr wrap="square" rtlCol="0">
            <a:spAutoFit/>
          </a:bodyPr>
          <a:lstStyle/>
          <a:p>
            <a:r>
              <a:rPr lang="en-US" b="1" dirty="0"/>
              <a:t>Token Embedding</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7C9F869-1F0B-401C-B823-91E5362FD2BE}"/>
                  </a:ext>
                </a:extLst>
              </p:cNvPr>
              <p:cNvSpPr txBox="1"/>
              <p:nvPr/>
            </p:nvSpPr>
            <p:spPr>
              <a:xfrm>
                <a:off x="3253511" y="3547159"/>
                <a:ext cx="6735616" cy="396519"/>
              </a:xfrm>
              <a:prstGeom prst="rect">
                <a:avLst/>
              </a:prstGeom>
              <a:noFill/>
            </p:spPr>
            <p:txBody>
              <a:bodyPr wrap="square" rtlCol="0">
                <a:spAutoFit/>
              </a:bodyPr>
              <a:lstStyle/>
              <a:p>
                <a14:m>
                  <m:oMath xmlns:m="http://schemas.openxmlformats.org/officeDocument/2006/math">
                    <m:sSub>
                      <m:sSubPr>
                        <m:ctrlPr>
                          <a:rPr lang="en-US" b="1" i="1" smtClean="0">
                            <a:solidFill>
                              <a:srgbClr val="7030A0"/>
                            </a:solidFill>
                            <a:latin typeface="Cambria Math" panose="02040503050406030204" pitchFamily="18" charset="0"/>
                          </a:rPr>
                        </m:ctrlPr>
                      </m:sSubPr>
                      <m:e>
                        <m:r>
                          <a:rPr lang="en-US" b="1" i="1" smtClean="0">
                            <a:solidFill>
                              <a:srgbClr val="7030A0"/>
                            </a:solidFill>
                            <a:latin typeface="Cambria Math" panose="02040503050406030204" pitchFamily="18" charset="0"/>
                          </a:rPr>
                          <m:t>𝑬</m:t>
                        </m:r>
                      </m:e>
                      <m:sub>
                        <m:r>
                          <a:rPr lang="en-US" b="1" i="1" smtClean="0">
                            <a:solidFill>
                              <a:srgbClr val="7030A0"/>
                            </a:solidFill>
                            <a:latin typeface="Cambria Math" panose="02040503050406030204" pitchFamily="18" charset="0"/>
                          </a:rPr>
                          <m:t>[</m:t>
                        </m:r>
                        <m:r>
                          <a:rPr lang="en-US" b="1" i="1" smtClean="0">
                            <a:solidFill>
                              <a:srgbClr val="7030A0"/>
                            </a:solidFill>
                            <a:latin typeface="Cambria Math" panose="02040503050406030204" pitchFamily="18" charset="0"/>
                          </a:rPr>
                          <m:t>𝑪𝑳𝑺</m:t>
                        </m:r>
                        <m:r>
                          <a:rPr lang="en-US" b="1" i="1" smtClean="0">
                            <a:solidFill>
                              <a:srgbClr val="7030A0"/>
                            </a:solidFill>
                            <a:latin typeface="Cambria Math" panose="02040503050406030204" pitchFamily="18" charset="0"/>
                          </a:rPr>
                          <m:t>]</m:t>
                        </m:r>
                      </m:sub>
                    </m:sSub>
                  </m:oMath>
                </a14:m>
                <a:r>
                  <a:rPr lang="en-US" b="1" dirty="0">
                    <a:solidFill>
                      <a:srgbClr val="7030A0"/>
                    </a:solidFill>
                  </a:rPr>
                  <a:t>  </a:t>
                </a:r>
                <a14:m>
                  <m:oMath xmlns:m="http://schemas.openxmlformats.org/officeDocument/2006/math">
                    <m:sSub>
                      <m:sSubPr>
                        <m:ctrlPr>
                          <a:rPr lang="en-US" b="1" i="1" dirty="0" smtClean="0">
                            <a:solidFill>
                              <a:srgbClr val="FF0000"/>
                            </a:solidFill>
                            <a:latin typeface="Cambria Math" panose="02040503050406030204" pitchFamily="18" charset="0"/>
                          </a:rPr>
                        </m:ctrlPr>
                      </m:sSubPr>
                      <m:e>
                        <m:r>
                          <a:rPr lang="en-US" b="1" i="1" dirty="0" smtClean="0">
                            <a:solidFill>
                              <a:srgbClr val="FF0000"/>
                            </a:solidFill>
                            <a:latin typeface="Cambria Math" panose="02040503050406030204" pitchFamily="18" charset="0"/>
                          </a:rPr>
                          <m:t> </m:t>
                        </m:r>
                        <m:r>
                          <a:rPr lang="en-US" b="1" i="1" dirty="0" smtClean="0">
                            <a:solidFill>
                              <a:srgbClr val="FF0000"/>
                            </a:solidFill>
                            <a:latin typeface="Cambria Math" panose="02040503050406030204" pitchFamily="18" charset="0"/>
                          </a:rPr>
                          <m:t>𝑬</m:t>
                        </m:r>
                      </m:e>
                      <m:sub>
                        <m:r>
                          <a:rPr lang="en-US" b="1" i="1" dirty="0" smtClean="0">
                            <a:solidFill>
                              <a:srgbClr val="FF0000"/>
                            </a:solidFill>
                            <a:latin typeface="Cambria Math" panose="02040503050406030204" pitchFamily="18" charset="0"/>
                          </a:rPr>
                          <m:t>𝑨𝑨𝑮</m:t>
                        </m:r>
                      </m:sub>
                    </m:sSub>
                  </m:oMath>
                </a14:m>
                <a:r>
                  <a:rPr lang="en-US" dirty="0"/>
                  <a:t>  </a:t>
                </a:r>
                <a14:m>
                  <m:oMath xmlns:m="http://schemas.openxmlformats.org/officeDocument/2006/math">
                    <m:sSub>
                      <m:sSubPr>
                        <m:ctrlPr>
                          <a:rPr lang="en-US" b="1" i="1" dirty="0" smtClean="0">
                            <a:solidFill>
                              <a:srgbClr val="00B050"/>
                            </a:solidFill>
                            <a:latin typeface="Cambria Math" panose="02040503050406030204" pitchFamily="18" charset="0"/>
                          </a:rPr>
                        </m:ctrlPr>
                      </m:sSubPr>
                      <m:e>
                        <m:r>
                          <a:rPr lang="en-US" b="1" i="1" dirty="0" smtClean="0">
                            <a:solidFill>
                              <a:srgbClr val="00B050"/>
                            </a:solidFill>
                            <a:latin typeface="Cambria Math" panose="02040503050406030204" pitchFamily="18" charset="0"/>
                          </a:rPr>
                          <m:t> </m:t>
                        </m:r>
                        <m:r>
                          <a:rPr lang="en-US" b="1" i="1" dirty="0" smtClean="0">
                            <a:solidFill>
                              <a:srgbClr val="00B050"/>
                            </a:solidFill>
                            <a:latin typeface="Cambria Math" panose="02040503050406030204" pitchFamily="18" charset="0"/>
                          </a:rPr>
                          <m:t>𝑬</m:t>
                        </m:r>
                      </m:e>
                      <m:sub>
                        <m:r>
                          <a:rPr lang="en-US" b="1" i="1" dirty="0" smtClean="0">
                            <a:solidFill>
                              <a:srgbClr val="00B050"/>
                            </a:solidFill>
                            <a:latin typeface="Cambria Math" panose="02040503050406030204" pitchFamily="18" charset="0"/>
                          </a:rPr>
                          <m:t>𝑨𝑮𝑪</m:t>
                        </m:r>
                      </m:sub>
                    </m:sSub>
                  </m:oMath>
                </a14:m>
                <a:r>
                  <a:rPr lang="en-US" b="1" dirty="0">
                    <a:solidFill>
                      <a:srgbClr val="00B050"/>
                    </a:solidFill>
                  </a:rPr>
                  <a:t>  </a:t>
                </a:r>
                <a:r>
                  <a:rPr lang="en-US" b="1" dirty="0">
                    <a:solidFill>
                      <a:srgbClr val="FF09FF"/>
                    </a:solidFill>
                  </a:rPr>
                  <a:t> </a:t>
                </a:r>
                <a14:m>
                  <m:oMath xmlns:m="http://schemas.openxmlformats.org/officeDocument/2006/math">
                    <m:sSub>
                      <m:sSubPr>
                        <m:ctrlPr>
                          <a:rPr lang="en-US" b="1" i="1" dirty="0" smtClean="0">
                            <a:solidFill>
                              <a:srgbClr val="FF09FF"/>
                            </a:solidFill>
                            <a:latin typeface="Cambria Math" panose="02040503050406030204" pitchFamily="18" charset="0"/>
                          </a:rPr>
                        </m:ctrlPr>
                      </m:sSubPr>
                      <m:e>
                        <m:r>
                          <a:rPr lang="en-US" b="1" i="1" dirty="0" smtClean="0">
                            <a:solidFill>
                              <a:srgbClr val="FF09FF"/>
                            </a:solidFill>
                            <a:latin typeface="Cambria Math" panose="02040503050406030204" pitchFamily="18" charset="0"/>
                          </a:rPr>
                          <m:t> </m:t>
                        </m:r>
                        <m:r>
                          <a:rPr lang="en-US" b="1" i="1" dirty="0" smtClean="0">
                            <a:solidFill>
                              <a:srgbClr val="FF09FF"/>
                            </a:solidFill>
                            <a:latin typeface="Cambria Math" panose="02040503050406030204" pitchFamily="18" charset="0"/>
                          </a:rPr>
                          <m:t>𝑬</m:t>
                        </m:r>
                      </m:e>
                      <m:sub>
                        <m:r>
                          <a:rPr lang="en-US" b="1" i="1" dirty="0" smtClean="0">
                            <a:solidFill>
                              <a:srgbClr val="FF09FF"/>
                            </a:solidFill>
                            <a:latin typeface="Cambria Math" panose="02040503050406030204" pitchFamily="18" charset="0"/>
                          </a:rPr>
                          <m:t>𝑮𝑪𝑪</m:t>
                        </m:r>
                      </m:sub>
                    </m:sSub>
                  </m:oMath>
                </a14:m>
                <a:r>
                  <a:rPr lang="en-US" dirty="0"/>
                  <a:t>    </a:t>
                </a:r>
                <a14:m>
                  <m:oMath xmlns:m="http://schemas.openxmlformats.org/officeDocument/2006/math">
                    <m:sSub>
                      <m:sSubPr>
                        <m:ctrlPr>
                          <a:rPr lang="en-US" b="1" i="1" dirty="0" smtClean="0">
                            <a:solidFill>
                              <a:srgbClr val="7030A0"/>
                            </a:solidFill>
                            <a:latin typeface="Cambria Math" panose="02040503050406030204" pitchFamily="18" charset="0"/>
                          </a:rPr>
                        </m:ctrlPr>
                      </m:sSubPr>
                      <m:e>
                        <m:r>
                          <a:rPr lang="en-US" b="1" i="1" dirty="0" smtClean="0">
                            <a:solidFill>
                              <a:srgbClr val="7030A0"/>
                            </a:solidFill>
                            <a:latin typeface="Cambria Math" panose="02040503050406030204" pitchFamily="18" charset="0"/>
                          </a:rPr>
                          <m:t>𝑬</m:t>
                        </m:r>
                      </m:e>
                      <m:sub>
                        <m:r>
                          <a:rPr lang="en-US" b="1" i="1" dirty="0" smtClean="0">
                            <a:solidFill>
                              <a:srgbClr val="7030A0"/>
                            </a:solidFill>
                            <a:latin typeface="Cambria Math" panose="02040503050406030204" pitchFamily="18" charset="0"/>
                          </a:rPr>
                          <m:t>𝑪𝑪𝑻</m:t>
                        </m:r>
                      </m:sub>
                    </m:sSub>
                  </m:oMath>
                </a14:m>
                <a:r>
                  <a:rPr lang="en-US" dirty="0"/>
                  <a:t>   </a:t>
                </a:r>
                <a14:m>
                  <m:oMath xmlns:m="http://schemas.openxmlformats.org/officeDocument/2006/math">
                    <m:sSub>
                      <m:sSubPr>
                        <m:ctrlPr>
                          <a:rPr lang="en-US" b="1" i="1" dirty="0" smtClean="0">
                            <a:solidFill>
                              <a:srgbClr val="C00000"/>
                            </a:solidFill>
                            <a:latin typeface="Cambria Math" panose="02040503050406030204" pitchFamily="18" charset="0"/>
                          </a:rPr>
                        </m:ctrlPr>
                      </m:sSubPr>
                      <m:e>
                        <m:r>
                          <a:rPr lang="en-US" b="1" i="1" dirty="0" smtClean="0">
                            <a:solidFill>
                              <a:srgbClr val="C00000"/>
                            </a:solidFill>
                            <a:latin typeface="Cambria Math" panose="02040503050406030204" pitchFamily="18" charset="0"/>
                          </a:rPr>
                          <m:t>𝑬</m:t>
                        </m:r>
                      </m:e>
                      <m:sub>
                        <m:r>
                          <a:rPr lang="en-US" b="1" i="1" dirty="0" smtClean="0">
                            <a:solidFill>
                              <a:srgbClr val="C00000"/>
                            </a:solidFill>
                            <a:latin typeface="Cambria Math" panose="02040503050406030204" pitchFamily="18" charset="0"/>
                          </a:rPr>
                          <m:t>𝑪𝑻𝑮</m:t>
                        </m:r>
                      </m:sub>
                    </m:sSub>
                  </m:oMath>
                </a14:m>
                <a:r>
                  <a:rPr lang="en-US" dirty="0"/>
                  <a:t>   </a:t>
                </a:r>
                <a14:m>
                  <m:oMath xmlns:m="http://schemas.openxmlformats.org/officeDocument/2006/math">
                    <m:sSub>
                      <m:sSubPr>
                        <m:ctrlPr>
                          <a:rPr lang="en-US" b="1" i="1" dirty="0" smtClean="0">
                            <a:solidFill>
                              <a:srgbClr val="00B050"/>
                            </a:solidFill>
                            <a:latin typeface="Cambria Math" panose="02040503050406030204" pitchFamily="18" charset="0"/>
                          </a:rPr>
                        </m:ctrlPr>
                      </m:sSubPr>
                      <m:e>
                        <m:r>
                          <a:rPr lang="en-US" b="1" i="1" dirty="0" smtClean="0">
                            <a:solidFill>
                              <a:srgbClr val="00B050"/>
                            </a:solidFill>
                            <a:latin typeface="Cambria Math" panose="02040503050406030204" pitchFamily="18" charset="0"/>
                          </a:rPr>
                          <m:t>𝑬</m:t>
                        </m:r>
                      </m:e>
                      <m:sub>
                        <m:r>
                          <a:rPr lang="en-US" b="1" i="1" dirty="0" smtClean="0">
                            <a:solidFill>
                              <a:srgbClr val="00B050"/>
                            </a:solidFill>
                            <a:latin typeface="Cambria Math" panose="02040503050406030204" pitchFamily="18" charset="0"/>
                          </a:rPr>
                          <m:t>𝑻𝑮𝑪</m:t>
                        </m:r>
                      </m:sub>
                    </m:sSub>
                  </m:oMath>
                </a14:m>
                <a:r>
                  <a:rPr lang="en-US" b="1" dirty="0">
                    <a:solidFill>
                      <a:srgbClr val="00B050"/>
                    </a:solidFill>
                  </a:rPr>
                  <a:t>   </a:t>
                </a:r>
                <a14:m>
                  <m:oMath xmlns:m="http://schemas.openxmlformats.org/officeDocument/2006/math">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𝑬</m:t>
                        </m:r>
                      </m:e>
                      <m:sub>
                        <m:r>
                          <a:rPr lang="en-US" b="1" i="1" dirty="0" smtClean="0">
                            <a:solidFill>
                              <a:schemeClr val="tx1"/>
                            </a:solidFill>
                            <a:latin typeface="Cambria Math" panose="02040503050406030204" pitchFamily="18" charset="0"/>
                          </a:rPr>
                          <m:t>[</m:t>
                        </m:r>
                        <m:r>
                          <a:rPr lang="en-US" b="1" i="1" dirty="0" smtClean="0">
                            <a:solidFill>
                              <a:schemeClr val="tx1"/>
                            </a:solidFill>
                            <a:latin typeface="Cambria Math" panose="02040503050406030204" pitchFamily="18" charset="0"/>
                          </a:rPr>
                          <m:t>𝑺𝑬𝑷</m:t>
                        </m:r>
                        <m:r>
                          <a:rPr lang="en-US" b="1" i="1" dirty="0" smtClean="0">
                            <a:solidFill>
                              <a:schemeClr val="tx1"/>
                            </a:solidFill>
                            <a:latin typeface="Cambria Math" panose="02040503050406030204" pitchFamily="18" charset="0"/>
                          </a:rPr>
                          <m:t>]</m:t>
                        </m:r>
                      </m:sub>
                    </m:sSub>
                  </m:oMath>
                </a14:m>
                <a:endParaRPr lang="en-US" b="1" dirty="0">
                  <a:solidFill>
                    <a:srgbClr val="002060"/>
                  </a:solidFill>
                </a:endParaRPr>
              </a:p>
            </p:txBody>
          </p:sp>
        </mc:Choice>
        <mc:Fallback xmlns="">
          <p:sp>
            <p:nvSpPr>
              <p:cNvPr id="9" name="TextBox 8">
                <a:extLst>
                  <a:ext uri="{FF2B5EF4-FFF2-40B4-BE49-F238E27FC236}">
                    <a16:creationId xmlns:a16="http://schemas.microsoft.com/office/drawing/2014/main" id="{47C9F869-1F0B-401C-B823-91E5362FD2BE}"/>
                  </a:ext>
                </a:extLst>
              </p:cNvPr>
              <p:cNvSpPr txBox="1">
                <a:spLocks noRot="1" noChangeAspect="1" noMove="1" noResize="1" noEditPoints="1" noAdjustHandles="1" noChangeArrowheads="1" noChangeShapeType="1" noTextEdit="1"/>
              </p:cNvSpPr>
              <p:nvPr/>
            </p:nvSpPr>
            <p:spPr>
              <a:xfrm>
                <a:off x="3253511" y="3547159"/>
                <a:ext cx="6735616" cy="396519"/>
              </a:xfrm>
              <a:prstGeom prst="rect">
                <a:avLst/>
              </a:prstGeom>
              <a:blipFill>
                <a:blip r:embed="rId2"/>
                <a:stretch>
                  <a:fillRect b="-9231"/>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DEFB4AF9-C73C-430E-840B-7E3B9669D343}"/>
              </a:ext>
            </a:extLst>
          </p:cNvPr>
          <p:cNvSpPr txBox="1"/>
          <p:nvPr/>
        </p:nvSpPr>
        <p:spPr>
          <a:xfrm>
            <a:off x="861293" y="3098988"/>
            <a:ext cx="2295236" cy="369332"/>
          </a:xfrm>
          <a:prstGeom prst="rect">
            <a:avLst/>
          </a:prstGeom>
          <a:noFill/>
        </p:spPr>
        <p:txBody>
          <a:bodyPr wrap="square" rtlCol="0">
            <a:spAutoFit/>
          </a:bodyPr>
          <a:lstStyle/>
          <a:p>
            <a:r>
              <a:rPr lang="en-US" b="1" dirty="0"/>
              <a:t>Positional Embedding</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0B4A01E-D586-4932-99D2-D23EBADD08C3}"/>
                  </a:ext>
                </a:extLst>
              </p:cNvPr>
              <p:cNvSpPr txBox="1"/>
              <p:nvPr/>
            </p:nvSpPr>
            <p:spPr>
              <a:xfrm>
                <a:off x="3066473" y="3131439"/>
                <a:ext cx="10714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7030A0"/>
                              </a:solidFill>
                              <a:latin typeface="Cambria Math" panose="02040503050406030204" pitchFamily="18" charset="0"/>
                            </a:rPr>
                          </m:ctrlPr>
                        </m:sSubPr>
                        <m:e>
                          <m:r>
                            <a:rPr lang="en-US" b="1" i="1" smtClean="0">
                              <a:solidFill>
                                <a:srgbClr val="7030A0"/>
                              </a:solidFill>
                              <a:latin typeface="Cambria Math" panose="02040503050406030204" pitchFamily="18" charset="0"/>
                            </a:rPr>
                            <m:t>𝑬</m:t>
                          </m:r>
                        </m:e>
                        <m:sub>
                          <m:r>
                            <a:rPr lang="en-US" b="1" i="1" smtClean="0">
                              <a:solidFill>
                                <a:srgbClr val="7030A0"/>
                              </a:solidFill>
                              <a:latin typeface="Cambria Math" panose="02040503050406030204" pitchFamily="18" charset="0"/>
                            </a:rPr>
                            <m:t>𝟏</m:t>
                          </m:r>
                        </m:sub>
                      </m:sSub>
                    </m:oMath>
                  </m:oMathPara>
                </a14:m>
                <a:endParaRPr lang="en-US" b="1" dirty="0"/>
              </a:p>
            </p:txBody>
          </p:sp>
        </mc:Choice>
        <mc:Fallback xmlns="">
          <p:sp>
            <p:nvSpPr>
              <p:cNvPr id="11" name="TextBox 10">
                <a:extLst>
                  <a:ext uri="{FF2B5EF4-FFF2-40B4-BE49-F238E27FC236}">
                    <a16:creationId xmlns:a16="http://schemas.microsoft.com/office/drawing/2014/main" id="{30B4A01E-D586-4932-99D2-D23EBADD08C3}"/>
                  </a:ext>
                </a:extLst>
              </p:cNvPr>
              <p:cNvSpPr txBox="1">
                <a:spLocks noRot="1" noChangeAspect="1" noMove="1" noResize="1" noEditPoints="1" noAdjustHandles="1" noChangeArrowheads="1" noChangeShapeType="1" noTextEdit="1"/>
              </p:cNvSpPr>
              <p:nvPr/>
            </p:nvSpPr>
            <p:spPr>
              <a:xfrm>
                <a:off x="3066473" y="3131439"/>
                <a:ext cx="1071418"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F1BED65-246F-410F-B20C-A3450B10DCAE}"/>
                  </a:ext>
                </a:extLst>
              </p:cNvPr>
              <p:cNvSpPr txBox="1"/>
              <p:nvPr/>
            </p:nvSpPr>
            <p:spPr>
              <a:xfrm>
                <a:off x="3962401" y="3136493"/>
                <a:ext cx="5588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𝑬</m:t>
                          </m:r>
                        </m:e>
                        <m:sub>
                          <m:r>
                            <a:rPr lang="en-US" b="1" i="1" smtClean="0">
                              <a:solidFill>
                                <a:srgbClr val="FF0000"/>
                              </a:solidFill>
                              <a:latin typeface="Cambria Math" panose="02040503050406030204" pitchFamily="18" charset="0"/>
                            </a:rPr>
                            <m:t>𝟐</m:t>
                          </m:r>
                        </m:sub>
                      </m:sSub>
                    </m:oMath>
                  </m:oMathPara>
                </a14:m>
                <a:endParaRPr lang="en-US" b="1" dirty="0"/>
              </a:p>
            </p:txBody>
          </p:sp>
        </mc:Choice>
        <mc:Fallback xmlns="">
          <p:sp>
            <p:nvSpPr>
              <p:cNvPr id="13" name="TextBox 12">
                <a:extLst>
                  <a:ext uri="{FF2B5EF4-FFF2-40B4-BE49-F238E27FC236}">
                    <a16:creationId xmlns:a16="http://schemas.microsoft.com/office/drawing/2014/main" id="{3F1BED65-246F-410F-B20C-A3450B10DCAE}"/>
                  </a:ext>
                </a:extLst>
              </p:cNvPr>
              <p:cNvSpPr txBox="1">
                <a:spLocks noRot="1" noChangeAspect="1" noMove="1" noResize="1" noEditPoints="1" noAdjustHandles="1" noChangeArrowheads="1" noChangeShapeType="1" noTextEdit="1"/>
              </p:cNvSpPr>
              <p:nvPr/>
            </p:nvSpPr>
            <p:spPr>
              <a:xfrm>
                <a:off x="3962401" y="3136493"/>
                <a:ext cx="55880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BFF9546-2651-41B9-9FC8-B68AB5C20D04}"/>
                  </a:ext>
                </a:extLst>
              </p:cNvPr>
              <p:cNvSpPr txBox="1"/>
              <p:nvPr/>
            </p:nvSpPr>
            <p:spPr>
              <a:xfrm>
                <a:off x="4603172" y="3131439"/>
                <a:ext cx="68118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𝑬</m:t>
                          </m:r>
                        </m:e>
                        <m:sub>
                          <m:r>
                            <a:rPr lang="en-US" b="1" i="1" smtClean="0">
                              <a:solidFill>
                                <a:srgbClr val="00B050"/>
                              </a:solidFill>
                              <a:latin typeface="Cambria Math" panose="02040503050406030204" pitchFamily="18" charset="0"/>
                            </a:rPr>
                            <m:t>𝟑</m:t>
                          </m:r>
                        </m:sub>
                      </m:sSub>
                    </m:oMath>
                  </m:oMathPara>
                </a14:m>
                <a:endParaRPr lang="en-US" b="1" dirty="0"/>
              </a:p>
            </p:txBody>
          </p:sp>
        </mc:Choice>
        <mc:Fallback xmlns="">
          <p:sp>
            <p:nvSpPr>
              <p:cNvPr id="14" name="TextBox 13">
                <a:extLst>
                  <a:ext uri="{FF2B5EF4-FFF2-40B4-BE49-F238E27FC236}">
                    <a16:creationId xmlns:a16="http://schemas.microsoft.com/office/drawing/2014/main" id="{0BFF9546-2651-41B9-9FC8-B68AB5C20D04}"/>
                  </a:ext>
                </a:extLst>
              </p:cNvPr>
              <p:cNvSpPr txBox="1">
                <a:spLocks noRot="1" noChangeAspect="1" noMove="1" noResize="1" noEditPoints="1" noAdjustHandles="1" noChangeArrowheads="1" noChangeShapeType="1" noTextEdit="1"/>
              </p:cNvSpPr>
              <p:nvPr/>
            </p:nvSpPr>
            <p:spPr>
              <a:xfrm>
                <a:off x="4603172" y="3131439"/>
                <a:ext cx="681182"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6571416-7670-450A-B179-BDE9D75133A8}"/>
                  </a:ext>
                </a:extLst>
              </p:cNvPr>
              <p:cNvSpPr txBox="1"/>
              <p:nvPr/>
            </p:nvSpPr>
            <p:spPr>
              <a:xfrm>
                <a:off x="5220856" y="3157160"/>
                <a:ext cx="77008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09FF"/>
                              </a:solidFill>
                              <a:latin typeface="Cambria Math" panose="02040503050406030204" pitchFamily="18" charset="0"/>
                            </a:rPr>
                          </m:ctrlPr>
                        </m:sSubPr>
                        <m:e>
                          <m:r>
                            <a:rPr lang="en-US" b="1" i="1" smtClean="0">
                              <a:solidFill>
                                <a:srgbClr val="FF09FF"/>
                              </a:solidFill>
                              <a:latin typeface="Cambria Math" panose="02040503050406030204" pitchFamily="18" charset="0"/>
                            </a:rPr>
                            <m:t>𝑬</m:t>
                          </m:r>
                        </m:e>
                        <m:sub>
                          <m:r>
                            <a:rPr lang="en-US" b="1" i="1" smtClean="0">
                              <a:solidFill>
                                <a:srgbClr val="FF09FF"/>
                              </a:solidFill>
                              <a:latin typeface="Cambria Math" panose="02040503050406030204" pitchFamily="18" charset="0"/>
                            </a:rPr>
                            <m:t>𝟒</m:t>
                          </m:r>
                        </m:sub>
                      </m:sSub>
                    </m:oMath>
                  </m:oMathPara>
                </a14:m>
                <a:endParaRPr lang="en-US" b="1" dirty="0"/>
              </a:p>
            </p:txBody>
          </p:sp>
        </mc:Choice>
        <mc:Fallback xmlns="">
          <p:sp>
            <p:nvSpPr>
              <p:cNvPr id="15" name="TextBox 14">
                <a:extLst>
                  <a:ext uri="{FF2B5EF4-FFF2-40B4-BE49-F238E27FC236}">
                    <a16:creationId xmlns:a16="http://schemas.microsoft.com/office/drawing/2014/main" id="{E6571416-7670-450A-B179-BDE9D75133A8}"/>
                  </a:ext>
                </a:extLst>
              </p:cNvPr>
              <p:cNvSpPr txBox="1">
                <a:spLocks noRot="1" noChangeAspect="1" noMove="1" noResize="1" noEditPoints="1" noAdjustHandles="1" noChangeArrowheads="1" noChangeShapeType="1" noTextEdit="1"/>
              </p:cNvSpPr>
              <p:nvPr/>
            </p:nvSpPr>
            <p:spPr>
              <a:xfrm>
                <a:off x="5220856" y="3157160"/>
                <a:ext cx="770082"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6E9B0EC-686E-49C9-A0A2-D6BD39FE2AA4}"/>
                  </a:ext>
                </a:extLst>
              </p:cNvPr>
              <p:cNvSpPr txBox="1"/>
              <p:nvPr/>
            </p:nvSpPr>
            <p:spPr>
              <a:xfrm>
                <a:off x="5990938" y="3184628"/>
                <a:ext cx="64539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7030A0"/>
                              </a:solidFill>
                              <a:latin typeface="Cambria Math" panose="02040503050406030204" pitchFamily="18" charset="0"/>
                            </a:rPr>
                          </m:ctrlPr>
                        </m:sSubPr>
                        <m:e>
                          <m:r>
                            <a:rPr lang="en-US" b="1" i="1" smtClean="0">
                              <a:solidFill>
                                <a:srgbClr val="7030A0"/>
                              </a:solidFill>
                              <a:latin typeface="Cambria Math" panose="02040503050406030204" pitchFamily="18" charset="0"/>
                            </a:rPr>
                            <m:t>𝑬</m:t>
                          </m:r>
                        </m:e>
                        <m:sub>
                          <m:r>
                            <a:rPr lang="en-US" b="1" i="1" smtClean="0">
                              <a:solidFill>
                                <a:srgbClr val="7030A0"/>
                              </a:solidFill>
                              <a:latin typeface="Cambria Math" panose="02040503050406030204" pitchFamily="18" charset="0"/>
                            </a:rPr>
                            <m:t>𝟓</m:t>
                          </m:r>
                        </m:sub>
                      </m:sSub>
                    </m:oMath>
                  </m:oMathPara>
                </a14:m>
                <a:endParaRPr lang="en-US" b="1" dirty="0"/>
              </a:p>
            </p:txBody>
          </p:sp>
        </mc:Choice>
        <mc:Fallback xmlns="">
          <p:sp>
            <p:nvSpPr>
              <p:cNvPr id="16" name="TextBox 15">
                <a:extLst>
                  <a:ext uri="{FF2B5EF4-FFF2-40B4-BE49-F238E27FC236}">
                    <a16:creationId xmlns:a16="http://schemas.microsoft.com/office/drawing/2014/main" id="{26E9B0EC-686E-49C9-A0A2-D6BD39FE2AA4}"/>
                  </a:ext>
                </a:extLst>
              </p:cNvPr>
              <p:cNvSpPr txBox="1">
                <a:spLocks noRot="1" noChangeAspect="1" noMove="1" noResize="1" noEditPoints="1" noAdjustHandles="1" noChangeArrowheads="1" noChangeShapeType="1" noTextEdit="1"/>
              </p:cNvSpPr>
              <p:nvPr/>
            </p:nvSpPr>
            <p:spPr>
              <a:xfrm>
                <a:off x="5990938" y="3184628"/>
                <a:ext cx="645393"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2D8E313-BB98-437D-AB90-5CFD45E5AAB8}"/>
                  </a:ext>
                </a:extLst>
              </p:cNvPr>
              <p:cNvSpPr txBox="1"/>
              <p:nvPr/>
            </p:nvSpPr>
            <p:spPr>
              <a:xfrm>
                <a:off x="6690593" y="3200659"/>
                <a:ext cx="5576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𝑬</m:t>
                          </m:r>
                        </m:e>
                        <m:sub>
                          <m:r>
                            <a:rPr lang="en-US" b="1" i="1" smtClean="0">
                              <a:solidFill>
                                <a:srgbClr val="C00000"/>
                              </a:solidFill>
                              <a:latin typeface="Cambria Math" panose="02040503050406030204" pitchFamily="18" charset="0"/>
                            </a:rPr>
                            <m:t>𝟔</m:t>
                          </m:r>
                        </m:sub>
                      </m:sSub>
                    </m:oMath>
                  </m:oMathPara>
                </a14:m>
                <a:endParaRPr lang="en-US" b="1" dirty="0"/>
              </a:p>
            </p:txBody>
          </p:sp>
        </mc:Choice>
        <mc:Fallback xmlns="">
          <p:sp>
            <p:nvSpPr>
              <p:cNvPr id="17" name="TextBox 16">
                <a:extLst>
                  <a:ext uri="{FF2B5EF4-FFF2-40B4-BE49-F238E27FC236}">
                    <a16:creationId xmlns:a16="http://schemas.microsoft.com/office/drawing/2014/main" id="{02D8E313-BB98-437D-AB90-5CFD45E5AAB8}"/>
                  </a:ext>
                </a:extLst>
              </p:cNvPr>
              <p:cNvSpPr txBox="1">
                <a:spLocks noRot="1" noChangeAspect="1" noMove="1" noResize="1" noEditPoints="1" noAdjustHandles="1" noChangeArrowheads="1" noChangeShapeType="1" noTextEdit="1"/>
              </p:cNvSpPr>
              <p:nvPr/>
            </p:nvSpPr>
            <p:spPr>
              <a:xfrm>
                <a:off x="6690593" y="3200659"/>
                <a:ext cx="557646"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9110144-3D73-402C-A9FD-5AA36BBB1455}"/>
                  </a:ext>
                </a:extLst>
              </p:cNvPr>
              <p:cNvSpPr txBox="1"/>
              <p:nvPr/>
            </p:nvSpPr>
            <p:spPr>
              <a:xfrm>
                <a:off x="7267286" y="3205536"/>
                <a:ext cx="6153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𝑬</m:t>
                          </m:r>
                        </m:e>
                        <m:sub>
                          <m:r>
                            <a:rPr lang="en-US" b="1" i="1" smtClean="0">
                              <a:solidFill>
                                <a:srgbClr val="00B050"/>
                              </a:solidFill>
                              <a:latin typeface="Cambria Math" panose="02040503050406030204" pitchFamily="18" charset="0"/>
                            </a:rPr>
                            <m:t>𝟕</m:t>
                          </m:r>
                        </m:sub>
                      </m:sSub>
                    </m:oMath>
                  </m:oMathPara>
                </a14:m>
                <a:endParaRPr lang="en-US" b="1" dirty="0"/>
              </a:p>
            </p:txBody>
          </p:sp>
        </mc:Choice>
        <mc:Fallback xmlns="">
          <p:sp>
            <p:nvSpPr>
              <p:cNvPr id="18" name="TextBox 17">
                <a:extLst>
                  <a:ext uri="{FF2B5EF4-FFF2-40B4-BE49-F238E27FC236}">
                    <a16:creationId xmlns:a16="http://schemas.microsoft.com/office/drawing/2014/main" id="{C9110144-3D73-402C-A9FD-5AA36BBB1455}"/>
                  </a:ext>
                </a:extLst>
              </p:cNvPr>
              <p:cNvSpPr txBox="1">
                <a:spLocks noRot="1" noChangeAspect="1" noMove="1" noResize="1" noEditPoints="1" noAdjustHandles="1" noChangeArrowheads="1" noChangeShapeType="1" noTextEdit="1"/>
              </p:cNvSpPr>
              <p:nvPr/>
            </p:nvSpPr>
            <p:spPr>
              <a:xfrm>
                <a:off x="7267286" y="3205536"/>
                <a:ext cx="615374"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651940F-CA0D-499F-B415-EB66DBB146F8}"/>
                  </a:ext>
                </a:extLst>
              </p:cNvPr>
              <p:cNvSpPr txBox="1"/>
              <p:nvPr/>
            </p:nvSpPr>
            <p:spPr>
              <a:xfrm>
                <a:off x="7910948" y="3228751"/>
                <a:ext cx="71812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𝑬</m:t>
                          </m:r>
                        </m:e>
                        <m:sub>
                          <m:r>
                            <a:rPr lang="en-US" b="1" i="1" smtClean="0">
                              <a:latin typeface="Cambria Math" panose="02040503050406030204" pitchFamily="18" charset="0"/>
                            </a:rPr>
                            <m:t>𝟖</m:t>
                          </m:r>
                        </m:sub>
                      </m:sSub>
                    </m:oMath>
                  </m:oMathPara>
                </a14:m>
                <a:endParaRPr lang="en-US" b="1" dirty="0"/>
              </a:p>
            </p:txBody>
          </p:sp>
        </mc:Choice>
        <mc:Fallback xmlns="">
          <p:sp>
            <p:nvSpPr>
              <p:cNvPr id="19" name="TextBox 18">
                <a:extLst>
                  <a:ext uri="{FF2B5EF4-FFF2-40B4-BE49-F238E27FC236}">
                    <a16:creationId xmlns:a16="http://schemas.microsoft.com/office/drawing/2014/main" id="{E651940F-CA0D-499F-B415-EB66DBB146F8}"/>
                  </a:ext>
                </a:extLst>
              </p:cNvPr>
              <p:cNvSpPr txBox="1">
                <a:spLocks noRot="1" noChangeAspect="1" noMove="1" noResize="1" noEditPoints="1" noAdjustHandles="1" noChangeArrowheads="1" noChangeShapeType="1" noTextEdit="1"/>
              </p:cNvSpPr>
              <p:nvPr/>
            </p:nvSpPr>
            <p:spPr>
              <a:xfrm>
                <a:off x="7910948" y="3228751"/>
                <a:ext cx="718127"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20702D-3B51-49B2-87FF-1A353B2A73AE}"/>
                  </a:ext>
                </a:extLst>
              </p:cNvPr>
              <p:cNvSpPr txBox="1"/>
              <p:nvPr/>
            </p:nvSpPr>
            <p:spPr>
              <a:xfrm>
                <a:off x="5805055" y="3316105"/>
                <a:ext cx="3278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rgbClr val="FF0000"/>
                          </a:solidFill>
                          <a:latin typeface="Cambria Math" panose="02040503050406030204" pitchFamily="18" charset="0"/>
                        </a:rPr>
                        <m:t>+</m:t>
                      </m:r>
                    </m:oMath>
                  </m:oMathPara>
                </a14:m>
                <a:endParaRPr lang="en-US" sz="2000" b="1" dirty="0">
                  <a:solidFill>
                    <a:srgbClr val="FF0000"/>
                  </a:solidFill>
                </a:endParaRPr>
              </a:p>
            </p:txBody>
          </p:sp>
        </mc:Choice>
        <mc:Fallback xmlns="">
          <p:sp>
            <p:nvSpPr>
              <p:cNvPr id="20" name="TextBox 19">
                <a:extLst>
                  <a:ext uri="{FF2B5EF4-FFF2-40B4-BE49-F238E27FC236}">
                    <a16:creationId xmlns:a16="http://schemas.microsoft.com/office/drawing/2014/main" id="{6620702D-3B51-49B2-87FF-1A353B2A73AE}"/>
                  </a:ext>
                </a:extLst>
              </p:cNvPr>
              <p:cNvSpPr txBox="1">
                <a:spLocks noRot="1" noChangeAspect="1" noMove="1" noResize="1" noEditPoints="1" noAdjustHandles="1" noChangeArrowheads="1" noChangeShapeType="1" noTextEdit="1"/>
              </p:cNvSpPr>
              <p:nvPr/>
            </p:nvSpPr>
            <p:spPr>
              <a:xfrm>
                <a:off x="5805055" y="3316105"/>
                <a:ext cx="327890" cy="400110"/>
              </a:xfrm>
              <a:prstGeom prst="rect">
                <a:avLst/>
              </a:prstGeom>
              <a:blipFill>
                <a:blip r:embed="rId11"/>
                <a:stretch>
                  <a:fillRect r="-11111"/>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1F5E815C-AD6F-4DA3-9B31-03248D728DF5}"/>
              </a:ext>
            </a:extLst>
          </p:cNvPr>
          <p:cNvSpPr txBox="1"/>
          <p:nvPr/>
        </p:nvSpPr>
        <p:spPr>
          <a:xfrm>
            <a:off x="861293" y="2521796"/>
            <a:ext cx="2242125" cy="369332"/>
          </a:xfrm>
          <a:prstGeom prst="rect">
            <a:avLst/>
          </a:prstGeom>
          <a:noFill/>
        </p:spPr>
        <p:txBody>
          <a:bodyPr wrap="square" rtlCol="0">
            <a:spAutoFit/>
          </a:bodyPr>
          <a:lstStyle/>
          <a:p>
            <a:r>
              <a:rPr lang="en-US" b="1" dirty="0"/>
              <a:t>Input Embedding</a:t>
            </a:r>
          </a:p>
        </p:txBody>
      </p:sp>
      <p:sp>
        <p:nvSpPr>
          <p:cNvPr id="22" name="TextBox 21">
            <a:extLst>
              <a:ext uri="{FF2B5EF4-FFF2-40B4-BE49-F238E27FC236}">
                <a16:creationId xmlns:a16="http://schemas.microsoft.com/office/drawing/2014/main" id="{A98AD6E2-8522-492F-BF14-9ED1310CC728}"/>
              </a:ext>
            </a:extLst>
          </p:cNvPr>
          <p:cNvSpPr txBox="1"/>
          <p:nvPr/>
        </p:nvSpPr>
        <p:spPr>
          <a:xfrm>
            <a:off x="5814296" y="2881862"/>
            <a:ext cx="594592" cy="369332"/>
          </a:xfrm>
          <a:prstGeom prst="rect">
            <a:avLst/>
          </a:prstGeom>
          <a:noFill/>
        </p:spPr>
        <p:txBody>
          <a:bodyPr wrap="square" rtlCol="0">
            <a:spAutoFit/>
          </a:bodyPr>
          <a:lstStyle/>
          <a:p>
            <a:r>
              <a:rPr lang="en-US" b="1"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8446E95-40F3-4726-B30B-5ECF9CB5E99B}"/>
                  </a:ext>
                </a:extLst>
              </p:cNvPr>
              <p:cNvSpPr txBox="1"/>
              <p:nvPr/>
            </p:nvSpPr>
            <p:spPr>
              <a:xfrm>
                <a:off x="3253511" y="2563091"/>
                <a:ext cx="5333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𝑰</m:t>
                          </m:r>
                        </m:e>
                        <m:sub>
                          <m:r>
                            <a:rPr lang="en-US" b="1" i="1" smtClean="0">
                              <a:solidFill>
                                <a:srgbClr val="00B050"/>
                              </a:solidFill>
                              <a:latin typeface="Cambria Math" panose="02040503050406030204" pitchFamily="18" charset="0"/>
                            </a:rPr>
                            <m:t>𝟏</m:t>
                          </m:r>
                        </m:sub>
                      </m:sSub>
                    </m:oMath>
                  </m:oMathPara>
                </a14:m>
                <a:endParaRPr lang="en-US" b="1" dirty="0"/>
              </a:p>
            </p:txBody>
          </p:sp>
        </mc:Choice>
        <mc:Fallback xmlns="">
          <p:sp>
            <p:nvSpPr>
              <p:cNvPr id="24" name="TextBox 23">
                <a:extLst>
                  <a:ext uri="{FF2B5EF4-FFF2-40B4-BE49-F238E27FC236}">
                    <a16:creationId xmlns:a16="http://schemas.microsoft.com/office/drawing/2014/main" id="{78446E95-40F3-4726-B30B-5ECF9CB5E99B}"/>
                  </a:ext>
                </a:extLst>
              </p:cNvPr>
              <p:cNvSpPr txBox="1">
                <a:spLocks noRot="1" noChangeAspect="1" noMove="1" noResize="1" noEditPoints="1" noAdjustHandles="1" noChangeArrowheads="1" noChangeShapeType="1" noTextEdit="1"/>
              </p:cNvSpPr>
              <p:nvPr/>
            </p:nvSpPr>
            <p:spPr>
              <a:xfrm>
                <a:off x="3253511" y="2563091"/>
                <a:ext cx="53339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3AAD794-DB42-4CC9-A13B-30C9DC97B36A}"/>
                  </a:ext>
                </a:extLst>
              </p:cNvPr>
              <p:cNvSpPr txBox="1"/>
              <p:nvPr/>
            </p:nvSpPr>
            <p:spPr>
              <a:xfrm>
                <a:off x="3837710" y="2580842"/>
                <a:ext cx="8081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𝑰</m:t>
                          </m:r>
                        </m:e>
                        <m:sub>
                          <m:r>
                            <a:rPr lang="en-US" b="1" i="1" smtClean="0">
                              <a:solidFill>
                                <a:srgbClr val="FF0000"/>
                              </a:solidFill>
                              <a:latin typeface="Cambria Math" panose="02040503050406030204" pitchFamily="18" charset="0"/>
                            </a:rPr>
                            <m:t>𝟐</m:t>
                          </m:r>
                        </m:sub>
                      </m:sSub>
                    </m:oMath>
                  </m:oMathPara>
                </a14:m>
                <a:endParaRPr lang="en-US" b="1" dirty="0"/>
              </a:p>
            </p:txBody>
          </p:sp>
        </mc:Choice>
        <mc:Fallback xmlns="">
          <p:sp>
            <p:nvSpPr>
              <p:cNvPr id="25" name="TextBox 24">
                <a:extLst>
                  <a:ext uri="{FF2B5EF4-FFF2-40B4-BE49-F238E27FC236}">
                    <a16:creationId xmlns:a16="http://schemas.microsoft.com/office/drawing/2014/main" id="{B3AAD794-DB42-4CC9-A13B-30C9DC97B36A}"/>
                  </a:ext>
                </a:extLst>
              </p:cNvPr>
              <p:cNvSpPr txBox="1">
                <a:spLocks noRot="1" noChangeAspect="1" noMove="1" noResize="1" noEditPoints="1" noAdjustHandles="1" noChangeArrowheads="1" noChangeShapeType="1" noTextEdit="1"/>
              </p:cNvSpPr>
              <p:nvPr/>
            </p:nvSpPr>
            <p:spPr>
              <a:xfrm>
                <a:off x="3837710" y="2580842"/>
                <a:ext cx="808181"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66AF895-5010-45DE-BAB8-C1424F590C6E}"/>
                  </a:ext>
                </a:extLst>
              </p:cNvPr>
              <p:cNvSpPr txBox="1"/>
              <p:nvPr/>
            </p:nvSpPr>
            <p:spPr>
              <a:xfrm>
                <a:off x="4603172" y="2606563"/>
                <a:ext cx="63846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𝑰</m:t>
                          </m:r>
                        </m:e>
                        <m:sub>
                          <m:r>
                            <a:rPr lang="en-US" b="1" i="1" smtClean="0">
                              <a:solidFill>
                                <a:srgbClr val="00B050"/>
                              </a:solidFill>
                              <a:latin typeface="Cambria Math" panose="02040503050406030204" pitchFamily="18" charset="0"/>
                            </a:rPr>
                            <m:t>𝟑</m:t>
                          </m:r>
                        </m:sub>
                      </m:sSub>
                    </m:oMath>
                  </m:oMathPara>
                </a14:m>
                <a:endParaRPr lang="en-US" b="1" dirty="0"/>
              </a:p>
            </p:txBody>
          </p:sp>
        </mc:Choice>
        <mc:Fallback xmlns="">
          <p:sp>
            <p:nvSpPr>
              <p:cNvPr id="26" name="TextBox 25">
                <a:extLst>
                  <a:ext uri="{FF2B5EF4-FFF2-40B4-BE49-F238E27FC236}">
                    <a16:creationId xmlns:a16="http://schemas.microsoft.com/office/drawing/2014/main" id="{E66AF895-5010-45DE-BAB8-C1424F590C6E}"/>
                  </a:ext>
                </a:extLst>
              </p:cNvPr>
              <p:cNvSpPr txBox="1">
                <a:spLocks noRot="1" noChangeAspect="1" noMove="1" noResize="1" noEditPoints="1" noAdjustHandles="1" noChangeArrowheads="1" noChangeShapeType="1" noTextEdit="1"/>
              </p:cNvSpPr>
              <p:nvPr/>
            </p:nvSpPr>
            <p:spPr>
              <a:xfrm>
                <a:off x="4603172" y="2606563"/>
                <a:ext cx="638463"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69DA861-3272-4F47-85A8-E8464C159982}"/>
                  </a:ext>
                </a:extLst>
              </p:cNvPr>
              <p:cNvSpPr txBox="1"/>
              <p:nvPr/>
            </p:nvSpPr>
            <p:spPr>
              <a:xfrm>
                <a:off x="5284354" y="2614578"/>
                <a:ext cx="5472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09FF"/>
                              </a:solidFill>
                              <a:latin typeface="Cambria Math" panose="02040503050406030204" pitchFamily="18" charset="0"/>
                            </a:rPr>
                          </m:ctrlPr>
                        </m:sSubPr>
                        <m:e>
                          <m:r>
                            <a:rPr lang="en-US" b="1" i="1" smtClean="0">
                              <a:solidFill>
                                <a:srgbClr val="FF09FF"/>
                              </a:solidFill>
                              <a:latin typeface="Cambria Math" panose="02040503050406030204" pitchFamily="18" charset="0"/>
                            </a:rPr>
                            <m:t>𝑰</m:t>
                          </m:r>
                        </m:e>
                        <m:sub>
                          <m:r>
                            <a:rPr lang="en-US" b="1" i="1" smtClean="0">
                              <a:solidFill>
                                <a:srgbClr val="FF09FF"/>
                              </a:solidFill>
                              <a:latin typeface="Cambria Math" panose="02040503050406030204" pitchFamily="18" charset="0"/>
                            </a:rPr>
                            <m:t>𝟒</m:t>
                          </m:r>
                        </m:sub>
                      </m:sSub>
                    </m:oMath>
                  </m:oMathPara>
                </a14:m>
                <a:endParaRPr lang="en-US" b="1" dirty="0"/>
              </a:p>
            </p:txBody>
          </p:sp>
        </mc:Choice>
        <mc:Fallback xmlns="">
          <p:sp>
            <p:nvSpPr>
              <p:cNvPr id="27" name="TextBox 26">
                <a:extLst>
                  <a:ext uri="{FF2B5EF4-FFF2-40B4-BE49-F238E27FC236}">
                    <a16:creationId xmlns:a16="http://schemas.microsoft.com/office/drawing/2014/main" id="{969DA861-3272-4F47-85A8-E8464C159982}"/>
                  </a:ext>
                </a:extLst>
              </p:cNvPr>
              <p:cNvSpPr txBox="1">
                <a:spLocks noRot="1" noChangeAspect="1" noMove="1" noResize="1" noEditPoints="1" noAdjustHandles="1" noChangeArrowheads="1" noChangeShapeType="1" noTextEdit="1"/>
              </p:cNvSpPr>
              <p:nvPr/>
            </p:nvSpPr>
            <p:spPr>
              <a:xfrm>
                <a:off x="5284354" y="2614578"/>
                <a:ext cx="547256"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8362653-4644-483A-A549-9C020613A56C}"/>
                  </a:ext>
                </a:extLst>
              </p:cNvPr>
              <p:cNvSpPr txBox="1"/>
              <p:nvPr/>
            </p:nvSpPr>
            <p:spPr>
              <a:xfrm>
                <a:off x="5990938" y="2646580"/>
                <a:ext cx="64539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7030A0"/>
                              </a:solidFill>
                              <a:latin typeface="Cambria Math" panose="02040503050406030204" pitchFamily="18" charset="0"/>
                            </a:rPr>
                          </m:ctrlPr>
                        </m:sSubPr>
                        <m:e>
                          <m:r>
                            <a:rPr lang="en-US" b="1" i="1" smtClean="0">
                              <a:solidFill>
                                <a:srgbClr val="7030A0"/>
                              </a:solidFill>
                              <a:latin typeface="Cambria Math" panose="02040503050406030204" pitchFamily="18" charset="0"/>
                            </a:rPr>
                            <m:t>𝑰</m:t>
                          </m:r>
                        </m:e>
                        <m:sub>
                          <m:r>
                            <a:rPr lang="en-US" b="1" i="1" smtClean="0">
                              <a:solidFill>
                                <a:srgbClr val="7030A0"/>
                              </a:solidFill>
                              <a:latin typeface="Cambria Math" panose="02040503050406030204" pitchFamily="18" charset="0"/>
                            </a:rPr>
                            <m:t>𝟓</m:t>
                          </m:r>
                        </m:sub>
                      </m:sSub>
                    </m:oMath>
                  </m:oMathPara>
                </a14:m>
                <a:endParaRPr lang="en-US" b="1" dirty="0"/>
              </a:p>
            </p:txBody>
          </p:sp>
        </mc:Choice>
        <mc:Fallback xmlns="">
          <p:sp>
            <p:nvSpPr>
              <p:cNvPr id="28" name="TextBox 27">
                <a:extLst>
                  <a:ext uri="{FF2B5EF4-FFF2-40B4-BE49-F238E27FC236}">
                    <a16:creationId xmlns:a16="http://schemas.microsoft.com/office/drawing/2014/main" id="{08362653-4644-483A-A549-9C020613A56C}"/>
                  </a:ext>
                </a:extLst>
              </p:cNvPr>
              <p:cNvSpPr txBox="1">
                <a:spLocks noRot="1" noChangeAspect="1" noMove="1" noResize="1" noEditPoints="1" noAdjustHandles="1" noChangeArrowheads="1" noChangeShapeType="1" noTextEdit="1"/>
              </p:cNvSpPr>
              <p:nvPr/>
            </p:nvSpPr>
            <p:spPr>
              <a:xfrm>
                <a:off x="5990938" y="2646580"/>
                <a:ext cx="645393"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6A2D0E4-DFDD-4136-A82C-7651C16E9329}"/>
                  </a:ext>
                </a:extLst>
              </p:cNvPr>
              <p:cNvSpPr txBox="1"/>
              <p:nvPr/>
            </p:nvSpPr>
            <p:spPr>
              <a:xfrm>
                <a:off x="6672120" y="2665393"/>
                <a:ext cx="5945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𝑰</m:t>
                          </m:r>
                        </m:e>
                        <m:sub>
                          <m:r>
                            <a:rPr lang="en-US" b="1" i="1" smtClean="0">
                              <a:solidFill>
                                <a:srgbClr val="C00000"/>
                              </a:solidFill>
                              <a:latin typeface="Cambria Math" panose="02040503050406030204" pitchFamily="18" charset="0"/>
                            </a:rPr>
                            <m:t>𝟔</m:t>
                          </m:r>
                        </m:sub>
                      </m:sSub>
                    </m:oMath>
                  </m:oMathPara>
                </a14:m>
                <a:endParaRPr lang="en-US" b="1" dirty="0"/>
              </a:p>
            </p:txBody>
          </p:sp>
        </mc:Choice>
        <mc:Fallback xmlns="">
          <p:sp>
            <p:nvSpPr>
              <p:cNvPr id="29" name="TextBox 28">
                <a:extLst>
                  <a:ext uri="{FF2B5EF4-FFF2-40B4-BE49-F238E27FC236}">
                    <a16:creationId xmlns:a16="http://schemas.microsoft.com/office/drawing/2014/main" id="{56A2D0E4-DFDD-4136-A82C-7651C16E9329}"/>
                  </a:ext>
                </a:extLst>
              </p:cNvPr>
              <p:cNvSpPr txBox="1">
                <a:spLocks noRot="1" noChangeAspect="1" noMove="1" noResize="1" noEditPoints="1" noAdjustHandles="1" noChangeArrowheads="1" noChangeShapeType="1" noTextEdit="1"/>
              </p:cNvSpPr>
              <p:nvPr/>
            </p:nvSpPr>
            <p:spPr>
              <a:xfrm>
                <a:off x="6672120" y="2665393"/>
                <a:ext cx="594592"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9DEDDAE-6C2E-4070-B41C-00090F0E0CD9}"/>
                  </a:ext>
                </a:extLst>
              </p:cNvPr>
              <p:cNvSpPr txBox="1"/>
              <p:nvPr/>
            </p:nvSpPr>
            <p:spPr>
              <a:xfrm>
                <a:off x="7158187" y="2706462"/>
                <a:ext cx="8682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𝑰</m:t>
                          </m:r>
                        </m:e>
                        <m:sub>
                          <m:r>
                            <a:rPr lang="en-US" b="1" i="1" smtClean="0">
                              <a:solidFill>
                                <a:srgbClr val="00B050"/>
                              </a:solidFill>
                              <a:latin typeface="Cambria Math" panose="02040503050406030204" pitchFamily="18" charset="0"/>
                            </a:rPr>
                            <m:t>𝟕</m:t>
                          </m:r>
                        </m:sub>
                      </m:sSub>
                    </m:oMath>
                  </m:oMathPara>
                </a14:m>
                <a:endParaRPr lang="en-US" b="1" dirty="0"/>
              </a:p>
            </p:txBody>
          </p:sp>
        </mc:Choice>
        <mc:Fallback xmlns="">
          <p:sp>
            <p:nvSpPr>
              <p:cNvPr id="30" name="TextBox 29">
                <a:extLst>
                  <a:ext uri="{FF2B5EF4-FFF2-40B4-BE49-F238E27FC236}">
                    <a16:creationId xmlns:a16="http://schemas.microsoft.com/office/drawing/2014/main" id="{E9DEDDAE-6C2E-4070-B41C-00090F0E0CD9}"/>
                  </a:ext>
                </a:extLst>
              </p:cNvPr>
              <p:cNvSpPr txBox="1">
                <a:spLocks noRot="1" noChangeAspect="1" noMove="1" noResize="1" noEditPoints="1" noAdjustHandles="1" noChangeArrowheads="1" noChangeShapeType="1" noTextEdit="1"/>
              </p:cNvSpPr>
              <p:nvPr/>
            </p:nvSpPr>
            <p:spPr>
              <a:xfrm>
                <a:off x="7158187" y="2706462"/>
                <a:ext cx="868218" cy="369332"/>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AF6F3AD-A108-4A9A-9E7E-E1E3C8246701}"/>
                  </a:ext>
                </a:extLst>
              </p:cNvPr>
              <p:cNvSpPr txBox="1"/>
              <p:nvPr/>
            </p:nvSpPr>
            <p:spPr>
              <a:xfrm>
                <a:off x="7810506" y="2714050"/>
                <a:ext cx="7747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𝑰</m:t>
                          </m:r>
                        </m:e>
                        <m:sub>
                          <m:r>
                            <a:rPr lang="en-US" b="1" i="1" smtClean="0">
                              <a:solidFill>
                                <a:schemeClr val="tx1"/>
                              </a:solidFill>
                              <a:latin typeface="Cambria Math" panose="02040503050406030204" pitchFamily="18" charset="0"/>
                            </a:rPr>
                            <m:t>𝟖</m:t>
                          </m:r>
                        </m:sub>
                      </m:sSub>
                    </m:oMath>
                  </m:oMathPara>
                </a14:m>
                <a:endParaRPr lang="en-US" b="1" dirty="0"/>
              </a:p>
            </p:txBody>
          </p:sp>
        </mc:Choice>
        <mc:Fallback xmlns="">
          <p:sp>
            <p:nvSpPr>
              <p:cNvPr id="31" name="TextBox 30">
                <a:extLst>
                  <a:ext uri="{FF2B5EF4-FFF2-40B4-BE49-F238E27FC236}">
                    <a16:creationId xmlns:a16="http://schemas.microsoft.com/office/drawing/2014/main" id="{2AF6F3AD-A108-4A9A-9E7E-E1E3C8246701}"/>
                  </a:ext>
                </a:extLst>
              </p:cNvPr>
              <p:cNvSpPr txBox="1">
                <a:spLocks noRot="1" noChangeAspect="1" noMove="1" noResize="1" noEditPoints="1" noAdjustHandles="1" noChangeArrowheads="1" noChangeShapeType="1" noTextEdit="1"/>
              </p:cNvSpPr>
              <p:nvPr/>
            </p:nvSpPr>
            <p:spPr>
              <a:xfrm>
                <a:off x="7810506" y="2714050"/>
                <a:ext cx="774700" cy="369332"/>
              </a:xfrm>
              <a:prstGeom prst="rect">
                <a:avLst/>
              </a:prstGeom>
              <a:blipFill>
                <a:blip r:embed="rId19"/>
                <a:stretch>
                  <a:fillRect/>
                </a:stretch>
              </a:blipFill>
            </p:spPr>
            <p:txBody>
              <a:bodyPr/>
              <a:lstStyle/>
              <a:p>
                <a:r>
                  <a:rPr lang="en-US">
                    <a:noFill/>
                  </a:rPr>
                  <a:t> </a:t>
                </a:r>
              </a:p>
            </p:txBody>
          </p:sp>
        </mc:Fallback>
      </mc:AlternateContent>
      <p:sp>
        <p:nvSpPr>
          <p:cNvPr id="32" name="Rectangle: Rounded Corners 31">
            <a:extLst>
              <a:ext uri="{FF2B5EF4-FFF2-40B4-BE49-F238E27FC236}">
                <a16:creationId xmlns:a16="http://schemas.microsoft.com/office/drawing/2014/main" id="{1AAB1186-BF93-47F1-833A-0DF48F013DCF}"/>
              </a:ext>
            </a:extLst>
          </p:cNvPr>
          <p:cNvSpPr/>
          <p:nvPr/>
        </p:nvSpPr>
        <p:spPr>
          <a:xfrm>
            <a:off x="4238336" y="1512341"/>
            <a:ext cx="3461327" cy="858181"/>
          </a:xfrm>
          <a:prstGeom prst="round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1C023AE6-6278-400B-8C54-12F7C6AC6C6B}"/>
              </a:ext>
            </a:extLst>
          </p:cNvPr>
          <p:cNvSpPr txBox="1"/>
          <p:nvPr/>
        </p:nvSpPr>
        <p:spPr>
          <a:xfrm>
            <a:off x="5066151" y="1656049"/>
            <a:ext cx="2900218" cy="461665"/>
          </a:xfrm>
          <a:prstGeom prst="rect">
            <a:avLst/>
          </a:prstGeom>
          <a:noFill/>
        </p:spPr>
        <p:txBody>
          <a:bodyPr wrap="square" rtlCol="0">
            <a:spAutoFit/>
          </a:bodyPr>
          <a:lstStyle/>
          <a:p>
            <a:r>
              <a:rPr lang="en-US" sz="2400" b="1" dirty="0">
                <a:solidFill>
                  <a:srgbClr val="FF0000"/>
                </a:solidFill>
              </a:rPr>
              <a:t>Transformer</a:t>
            </a:r>
          </a:p>
        </p:txBody>
      </p:sp>
      <p:sp>
        <p:nvSpPr>
          <p:cNvPr id="35" name="Rectangle 34">
            <a:extLst>
              <a:ext uri="{FF2B5EF4-FFF2-40B4-BE49-F238E27FC236}">
                <a16:creationId xmlns:a16="http://schemas.microsoft.com/office/drawing/2014/main" id="{7A28D541-70B6-49FD-86D1-EA722C4F7442}"/>
              </a:ext>
            </a:extLst>
          </p:cNvPr>
          <p:cNvSpPr/>
          <p:nvPr/>
        </p:nvSpPr>
        <p:spPr>
          <a:xfrm>
            <a:off x="3156529" y="806662"/>
            <a:ext cx="5618018" cy="41218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9FF"/>
                </a:solidFill>
              </a:rPr>
              <a:t>Final DNA Embedding</a:t>
            </a:r>
          </a:p>
        </p:txBody>
      </p:sp>
      <p:cxnSp>
        <p:nvCxnSpPr>
          <p:cNvPr id="37" name="Straight Arrow Connector 36">
            <a:extLst>
              <a:ext uri="{FF2B5EF4-FFF2-40B4-BE49-F238E27FC236}">
                <a16:creationId xmlns:a16="http://schemas.microsoft.com/office/drawing/2014/main" id="{82536526-8855-4890-B9C1-126955A899CD}"/>
              </a:ext>
            </a:extLst>
          </p:cNvPr>
          <p:cNvCxnSpPr>
            <a:stCxn id="32" idx="0"/>
            <a:endCxn id="35" idx="2"/>
          </p:cNvCxnSpPr>
          <p:nvPr/>
        </p:nvCxnSpPr>
        <p:spPr>
          <a:xfrm flipH="1" flipV="1">
            <a:off x="5965538" y="1218845"/>
            <a:ext cx="3462" cy="29349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68E1203-610C-4BAB-AC2B-3C91CCC30ADF}"/>
              </a:ext>
            </a:extLst>
          </p:cNvPr>
          <p:cNvCxnSpPr>
            <a:cxnSpLocks/>
            <a:stCxn id="28" idx="1"/>
            <a:endCxn id="32" idx="2"/>
          </p:cNvCxnSpPr>
          <p:nvPr/>
        </p:nvCxnSpPr>
        <p:spPr>
          <a:xfrm flipH="1" flipV="1">
            <a:off x="5969000" y="2370522"/>
            <a:ext cx="21938" cy="46072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BB015E4-D12C-462C-BB89-7CB891D2D881}"/>
              </a:ext>
            </a:extLst>
          </p:cNvPr>
          <p:cNvSpPr txBox="1"/>
          <p:nvPr/>
        </p:nvSpPr>
        <p:spPr>
          <a:xfrm>
            <a:off x="1319649" y="5946332"/>
            <a:ext cx="10603340" cy="646331"/>
          </a:xfrm>
          <a:prstGeom prst="rect">
            <a:avLst/>
          </a:prstGeom>
          <a:noFill/>
        </p:spPr>
        <p:txBody>
          <a:bodyPr wrap="square">
            <a:spAutoFit/>
          </a:bodyPr>
          <a:lstStyle/>
          <a:p>
            <a:pPr algn="l"/>
            <a:r>
              <a:rPr lang="en-US" sz="1800" b="1" i="0" u="none" strike="noStrike" baseline="0" dirty="0">
                <a:latin typeface="Arial" panose="020B0604020202020204" pitchFamily="34" charset="0"/>
              </a:rPr>
              <a:t>DNABERT: pre-trained Bidirectional Encoder Representations from Transformers model for DNA-language in genome, Bioinformatics,  2021 Feb 4;btab083.</a:t>
            </a:r>
            <a:endParaRPr lang="en-US" dirty="0"/>
          </a:p>
        </p:txBody>
      </p:sp>
    </p:spTree>
    <p:extLst>
      <p:ext uri="{BB962C8B-B14F-4D97-AF65-F5344CB8AC3E}">
        <p14:creationId xmlns:p14="http://schemas.microsoft.com/office/powerpoint/2010/main" val="22796130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9107</TotalTime>
  <Words>1960</Words>
  <Application>Microsoft Office PowerPoint</Application>
  <PresentationFormat>Widescreen</PresentationFormat>
  <Paragraphs>244</Paragraphs>
  <Slides>40</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40</vt:i4>
      </vt:variant>
    </vt:vector>
  </HeadingPairs>
  <TitlesOfParts>
    <vt:vector size="55" baseType="lpstr">
      <vt:lpstr>Arial</vt:lpstr>
      <vt:lpstr>Calibri</vt:lpstr>
      <vt:lpstr>Calibri Light</vt:lpstr>
      <vt:lpstr>Cambria Math</vt:lpstr>
      <vt:lpstr>CMBX10</vt:lpstr>
      <vt:lpstr>CMR10</vt:lpstr>
      <vt:lpstr>MuseoSans</vt:lpstr>
      <vt:lpstr>NimbusRomNo9L-Regu</vt:lpstr>
      <vt:lpstr>Open Sans</vt:lpstr>
      <vt:lpstr>sohne</vt:lpstr>
      <vt:lpstr>Times New Roman</vt:lpstr>
      <vt:lpstr>TimesNewRomanPS-BoldMT</vt:lpstr>
      <vt:lpstr>TimesNewRomanPS-ItalicMT</vt:lpstr>
      <vt:lpstr>TimesNewRomanPSMT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1.1.6.1. Vector point-based graph embedding methods.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Xiong, Momiao</dc:creator>
  <cp:lastModifiedBy>Xiong, Momiao</cp:lastModifiedBy>
  <cp:revision>19</cp:revision>
  <dcterms:created xsi:type="dcterms:W3CDTF">2022-10-03T02:39:16Z</dcterms:created>
  <dcterms:modified xsi:type="dcterms:W3CDTF">2022-10-09T14:38:18Z</dcterms:modified>
</cp:coreProperties>
</file>